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99" r:id="rId5"/>
    <p:sldId id="257" r:id="rId6"/>
    <p:sldId id="258" r:id="rId7"/>
    <p:sldId id="259" r:id="rId8"/>
    <p:sldId id="296" r:id="rId9"/>
    <p:sldId id="301" r:id="rId10"/>
    <p:sldId id="297" r:id="rId11"/>
    <p:sldId id="263" r:id="rId12"/>
    <p:sldId id="298" r:id="rId13"/>
    <p:sldId id="300" r:id="rId14"/>
    <p:sldId id="302" r:id="rId15"/>
    <p:sldId id="303" r:id="rId16"/>
    <p:sldId id="304" r:id="rId17"/>
    <p:sldId id="305" r:id="rId18"/>
    <p:sldId id="306" r:id="rId19"/>
    <p:sldId id="295" r:id="rId20"/>
    <p:sldId id="286" r:id="rId21"/>
    <p:sldId id="287" r:id="rId22"/>
    <p:sldId id="288" r:id="rId23"/>
    <p:sldId id="289" r:id="rId24"/>
    <p:sldId id="290" r:id="rId25"/>
    <p:sldId id="279" r:id="rId26"/>
    <p:sldId id="293" r:id="rId27"/>
    <p:sldId id="270" r:id="rId28"/>
    <p:sldId id="282" r:id="rId29"/>
    <p:sldId id="284" r:id="rId30"/>
    <p:sldId id="285" r:id="rId31"/>
    <p:sldId id="294" r:id="rId32"/>
    <p:sldId id="271" r:id="rId33"/>
    <p:sldId id="276" r:id="rId34"/>
    <p:sldId id="277" r:id="rId35"/>
    <p:sldId id="278" r:id="rId36"/>
    <p:sldId id="281" r:id="rId37"/>
    <p:sldId id="280" r:id="rId38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2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34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D0D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D0D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D0D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D303C-0B35-47E0-BC9C-473A2FAD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DCA136-DBF3-4AB7-B71D-57E057FA5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30A6A8-E7CF-4E19-BF77-DBC109C8A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478E0E-3DFA-4176-9ACB-E7376294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400A1-FF74-4CDD-9ED7-C19D5E8120A3}" type="datetimeFigureOut">
              <a:rPr lang="es-ES" smtClean="0"/>
              <a:t>19/03/2021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EA4258-2F06-4F87-9EE4-1ADD57E5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1C8565-79F4-430A-86BB-8F6692FB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F81A-11FC-4229-89F1-A9020E21DA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20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1C821-886B-4A88-8309-4B52F465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93755D-B364-4169-A757-C4707423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400A1-FF74-4CDD-9ED7-C19D5E8120A3}" type="datetimeFigureOut">
              <a:rPr lang="es-ES" smtClean="0"/>
              <a:t>19/03/2021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3BC4FD-F236-4926-BEA4-CEE4129B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A056B8-045E-4464-A75B-733F9979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F81A-11FC-4229-89F1-A9020E21DA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74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9508" y="1269619"/>
            <a:ext cx="8872982" cy="3098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0D0D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9403" y="2840965"/>
            <a:ext cx="9901555" cy="2160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852C38C-3090-4A42-B67D-C4C6F39F1F2E}"/>
              </a:ext>
            </a:extLst>
          </p:cNvPr>
          <p:cNvSpPr txBox="1"/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spc="-285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Proyecto  </a:t>
            </a:r>
            <a:r>
              <a:rPr lang="en-US" sz="4100" kern="1200" spc="-3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</a:t>
            </a:r>
            <a:r>
              <a:rPr lang="en-US" sz="4100" kern="1200" spc="-235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  </a:t>
            </a:r>
            <a:r>
              <a:rPr lang="en-US" sz="4100" kern="1200" spc="-24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Análisis</a:t>
            </a:r>
            <a:r>
              <a:rPr lang="en-US" sz="4100" kern="1200" spc="-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spc="-235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  </a:t>
            </a:r>
            <a:r>
              <a:rPr lang="en-US" sz="4100" kern="1200" spc="-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41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1C67466A-5B51-4C76-85C8-DB31527DF328}"/>
              </a:ext>
            </a:extLst>
          </p:cNvPr>
          <p:cNvSpPr txBox="1"/>
          <p:nvPr/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41300" indent="-228600">
              <a:lnSpc>
                <a:spcPct val="90000"/>
              </a:lnSpc>
              <a:spcBef>
                <a:spcPts val="83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000" spc="-15">
                <a:solidFill>
                  <a:schemeClr val="bg1"/>
                </a:solidFill>
              </a:rPr>
              <a:t>Integrantes:</a:t>
            </a:r>
            <a:endParaRPr lang="en-US" sz="2000">
              <a:solidFill>
                <a:schemeClr val="bg1"/>
              </a:solidFill>
            </a:endParaRPr>
          </a:p>
          <a:p>
            <a:pPr marL="299085" lvl="1" indent="-228600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000" spc="-10">
                <a:solidFill>
                  <a:schemeClr val="bg1"/>
                </a:solidFill>
              </a:rPr>
              <a:t>Elvis </a:t>
            </a:r>
            <a:r>
              <a:rPr lang="en-US" sz="2000" spc="-5">
                <a:solidFill>
                  <a:schemeClr val="bg1"/>
                </a:solidFill>
              </a:rPr>
              <a:t>Agila</a:t>
            </a:r>
            <a:endParaRPr lang="en-US" sz="2000">
              <a:solidFill>
                <a:schemeClr val="bg1"/>
              </a:solidFill>
            </a:endParaRPr>
          </a:p>
          <a:p>
            <a:pPr marL="299085" lvl="1" indent="-228600">
              <a:lnSpc>
                <a:spcPct val="90000"/>
              </a:lnSpc>
              <a:spcBef>
                <a:spcPts val="73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000" spc="-5">
                <a:solidFill>
                  <a:schemeClr val="bg1"/>
                </a:solidFill>
              </a:rPr>
              <a:t>Jonathan</a:t>
            </a:r>
            <a:r>
              <a:rPr lang="en-US" sz="2000" spc="-55">
                <a:solidFill>
                  <a:schemeClr val="bg1"/>
                </a:solidFill>
              </a:rPr>
              <a:t> </a:t>
            </a:r>
            <a:r>
              <a:rPr lang="en-US" sz="2000" spc="-10">
                <a:solidFill>
                  <a:schemeClr val="bg1"/>
                </a:solidFill>
              </a:rPr>
              <a:t>Alquinga</a:t>
            </a:r>
            <a:endParaRPr lang="en-US" sz="2000">
              <a:solidFill>
                <a:schemeClr val="bg1"/>
              </a:solidFill>
            </a:endParaRPr>
          </a:p>
          <a:p>
            <a:pPr marL="299085" lvl="1" indent="-228600">
              <a:lnSpc>
                <a:spcPct val="90000"/>
              </a:lnSpc>
              <a:spcBef>
                <a:spcPts val="74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000" spc="-40">
                <a:solidFill>
                  <a:schemeClr val="bg1"/>
                </a:solidFill>
              </a:rPr>
              <a:t>Yomara</a:t>
            </a:r>
            <a:r>
              <a:rPr lang="en-US" sz="2000" spc="-5">
                <a:solidFill>
                  <a:schemeClr val="bg1"/>
                </a:solidFill>
              </a:rPr>
              <a:t> Diaz</a:t>
            </a:r>
            <a:endParaRPr lang="en-US" sz="2000">
              <a:solidFill>
                <a:schemeClr val="bg1"/>
              </a:solidFill>
            </a:endParaRPr>
          </a:p>
          <a:p>
            <a:pPr marL="299085" lvl="1" indent="-228600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000" spc="-5">
                <a:solidFill>
                  <a:schemeClr val="bg1"/>
                </a:solidFill>
              </a:rPr>
              <a:t>Guillermo </a:t>
            </a:r>
            <a:r>
              <a:rPr lang="en-US" sz="2000" spc="-15">
                <a:solidFill>
                  <a:schemeClr val="bg1"/>
                </a:solidFill>
              </a:rPr>
              <a:t>Rivera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9D403A-C4FA-4A17-84DE-BC5E68D0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273754"/>
            <a:ext cx="6642532" cy="37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EDCD061-C855-4A2A-A2C8-15340A0D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Creación de Index Pattern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AF7734-444F-4D7F-820D-1B2F2909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10" y="626940"/>
            <a:ext cx="8684373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75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7F9C763-2EF2-44AC-9D1A-588FDBAAD8E3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38200" y="171162"/>
            <a:ext cx="2840182" cy="23711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usuarios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publicaron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acerca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tema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D322C8-A0E0-41A2-BC93-77B000C1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261964"/>
            <a:ext cx="7347537" cy="43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E6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35C8F3-322B-4F40-AC5D-BF5EC753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Tweets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tuvieron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contenido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extenso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ABD5DA-95A4-43F3-B723-A125AB0C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059907"/>
            <a:ext cx="7347537" cy="47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C3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185B98-87F6-4682-BBCA-8E2BDEDE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Ubicación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desde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donde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hizo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publicacione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308F18-5E18-4EDD-8F6F-06116216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60936"/>
            <a:ext cx="7347537" cy="45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1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5B2C2C-3BA5-4159-A853-D537B9CA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Cantidad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Tweets que se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hicieron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ubicaciones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D2FF08-047E-4ABF-BC37-C8C120804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68064"/>
            <a:ext cx="7347537" cy="49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66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A48BF6-1277-42C1-971C-3E0A22B8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Revisión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respecto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 la capital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AD0CBF-A6EC-4D12-836C-D6784D7C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28" y="1675227"/>
            <a:ext cx="92509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2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é es Política? » Su Definición y Significado [2021]">
            <a:extLst>
              <a:ext uri="{FF2B5EF4-FFF2-40B4-BE49-F238E27FC236}">
                <a16:creationId xmlns:a16="http://schemas.microsoft.com/office/drawing/2014/main" id="{7BF33BBE-BF8C-4C57-B290-EA3E8126D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 b="1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Freeform: Shape 7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BADB5D-8964-4E4D-B445-4735DC6E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800" kern="1200">
                <a:solidFill>
                  <a:schemeClr val="tx1"/>
                </a:solidFill>
                <a:latin typeface="+mj-lt"/>
                <a:cs typeface="+mj-cs"/>
              </a:rPr>
              <a:t>Pulso político para las</a:t>
            </a:r>
            <a:br>
              <a:rPr lang="en-US" sz="3800" kern="120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3800" kern="1200">
                <a:solidFill>
                  <a:schemeClr val="tx1"/>
                </a:solidFill>
                <a:latin typeface="+mj-lt"/>
                <a:cs typeface="+mj-cs"/>
              </a:rPr>
              <a:t>provincias del Ecuador</a:t>
            </a:r>
          </a:p>
        </p:txBody>
      </p:sp>
    </p:spTree>
    <p:extLst>
      <p:ext uri="{BB962C8B-B14F-4D97-AF65-F5344CB8AC3E}">
        <p14:creationId xmlns:p14="http://schemas.microsoft.com/office/powerpoint/2010/main" val="298142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0D92E6-D1C3-4712-91C4-822C9D31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000">
                <a:solidFill>
                  <a:schemeClr val="bg1"/>
                </a:solidFill>
              </a:rPr>
              <a:t>Pulso Político para las Provincias del Ecuador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43D7B0-2042-4F3C-B645-DBCE4E03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300">
                <a:solidFill>
                  <a:schemeClr val="bg1"/>
                </a:solidFill>
              </a:rPr>
              <a:t>Los datos se recopilaron por el script de “Tweets Provincias.py”, los que se almacenarían en la base de datos NoSQL CouchDB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300">
                <a:solidFill>
                  <a:schemeClr val="bg1"/>
                </a:solidFill>
              </a:rPr>
              <a:t>Se aplica un filtro por palabras con las palabras claves de: “ Elecciones Ecuador 2021, Nombre_Candidato, Partido Político” y su ubicación geográfica, eje: -79.3709,-0.7211,-77.8397,0.3273 (Pichincha)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300">
                <a:solidFill>
                  <a:schemeClr val="bg1"/>
                </a:solidFill>
              </a:rPr>
              <a:t>Losa datos recolectados se los enviara a ElasticSearch mediante un archivo de configuración “Nom_provincia.conf”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300">
                <a:solidFill>
                  <a:schemeClr val="bg1"/>
                </a:solidFill>
              </a:rPr>
              <a:t>Se crea una index pattern en kibana para la visualización de los datos correspondientes, usando como filtro las fechas de recolección de los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6C53A1-E556-4A37-9302-8FD71A7C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838" y="519649"/>
            <a:ext cx="6104728" cy="58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9FF6B62-90FA-4A24-A0F1-515C46A7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Provincias, ciudades y países.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66D0BD7-5521-4A96-97AF-584E72CCB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bg1"/>
                </a:solidFill>
                <a:latin typeface="+mn-lt"/>
                <a:cs typeface="+mn-cs"/>
              </a:rPr>
              <a:t>En la esta visualización se puede observar las provincias y ciudades del Ecuador donde se realiza twists apoyando a los partidos políticos.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bg1"/>
                </a:solidFill>
                <a:latin typeface="+mn-lt"/>
                <a:cs typeface="+mn-cs"/>
              </a:rPr>
              <a:t>Además se puede ver que en Perú los ecuadorianos que residen allá están pendiente de la política del país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952C9FE-593F-4295-BF67-147F0ED0B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6652" y="1437734"/>
            <a:ext cx="6642532" cy="34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3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DEF05E-22EA-4858-873D-2C5D615A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Publicaciones en los países </a:t>
            </a: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9EB4A53-5D74-4F8F-B6AB-A7851316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04" y="1663611"/>
            <a:ext cx="6472362" cy="29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4" y="650189"/>
            <a:ext cx="79463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>
                <a:solidFill>
                  <a:srgbClr val="000000"/>
                </a:solidFill>
              </a:rPr>
              <a:t>Definición</a:t>
            </a:r>
            <a:r>
              <a:rPr spc="-540" dirty="0">
                <a:solidFill>
                  <a:srgbClr val="000000"/>
                </a:solidFill>
              </a:rPr>
              <a:t> </a:t>
            </a:r>
            <a:r>
              <a:rPr spc="-254" dirty="0">
                <a:solidFill>
                  <a:srgbClr val="000000"/>
                </a:solidFill>
              </a:rPr>
              <a:t>de</a:t>
            </a:r>
            <a:r>
              <a:rPr spc="-515" dirty="0">
                <a:solidFill>
                  <a:srgbClr val="000000"/>
                </a:solidFill>
              </a:rPr>
              <a:t> </a:t>
            </a:r>
            <a:r>
              <a:rPr spc="-254" dirty="0">
                <a:solidFill>
                  <a:srgbClr val="000000"/>
                </a:solidFill>
              </a:rPr>
              <a:t>caso</a:t>
            </a:r>
            <a:r>
              <a:rPr spc="-520" dirty="0">
                <a:solidFill>
                  <a:srgbClr val="000000"/>
                </a:solidFill>
              </a:rPr>
              <a:t> </a:t>
            </a:r>
            <a:r>
              <a:rPr spc="-254" dirty="0">
                <a:solidFill>
                  <a:srgbClr val="000000"/>
                </a:solidFill>
              </a:rPr>
              <a:t>de</a:t>
            </a:r>
            <a:r>
              <a:rPr spc="-525" dirty="0">
                <a:solidFill>
                  <a:srgbClr val="000000"/>
                </a:solidFill>
              </a:rPr>
              <a:t> </a:t>
            </a:r>
            <a:r>
              <a:rPr spc="-260" dirty="0">
                <a:solidFill>
                  <a:srgbClr val="000000"/>
                </a:solidFill>
              </a:rPr>
              <a:t>estudio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1" y="1997964"/>
            <a:ext cx="11695430" cy="4612005"/>
            <a:chOff x="-1" y="1997964"/>
            <a:chExt cx="11695430" cy="4612005"/>
          </a:xfrm>
        </p:grpSpPr>
        <p:sp>
          <p:nvSpPr>
            <p:cNvPr id="4" name="object 4"/>
            <p:cNvSpPr/>
            <p:nvPr/>
          </p:nvSpPr>
          <p:spPr>
            <a:xfrm>
              <a:off x="0" y="1997963"/>
              <a:ext cx="11695430" cy="783590"/>
            </a:xfrm>
            <a:custGeom>
              <a:avLst/>
              <a:gdLst/>
              <a:ahLst/>
              <a:cxnLst/>
              <a:rect l="l" t="t" r="r" b="b"/>
              <a:pathLst>
                <a:path w="11695430" h="783589">
                  <a:moveTo>
                    <a:pt x="11454371" y="1524"/>
                  </a:moveTo>
                  <a:lnTo>
                    <a:pt x="0" y="1524"/>
                  </a:lnTo>
                  <a:lnTo>
                    <a:pt x="0" y="783336"/>
                  </a:lnTo>
                  <a:lnTo>
                    <a:pt x="11454371" y="783336"/>
                  </a:lnTo>
                  <a:lnTo>
                    <a:pt x="11454371" y="1524"/>
                  </a:lnTo>
                  <a:close/>
                </a:path>
                <a:path w="11695430" h="783589">
                  <a:moveTo>
                    <a:pt x="11695176" y="0"/>
                  </a:moveTo>
                  <a:lnTo>
                    <a:pt x="11542776" y="0"/>
                  </a:lnTo>
                  <a:lnTo>
                    <a:pt x="11542776" y="781812"/>
                  </a:lnTo>
                  <a:lnTo>
                    <a:pt x="11695176" y="781812"/>
                  </a:lnTo>
                  <a:lnTo>
                    <a:pt x="1169517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188451"/>
              <a:ext cx="11515344" cy="44211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203704"/>
              <a:ext cx="11383010" cy="4147185"/>
            </a:xfrm>
            <a:custGeom>
              <a:avLst/>
              <a:gdLst/>
              <a:ahLst/>
              <a:cxnLst/>
              <a:rect l="l" t="t" r="r" b="b"/>
              <a:pathLst>
                <a:path w="11383010" h="4147185">
                  <a:moveTo>
                    <a:pt x="11382756" y="0"/>
                  </a:moveTo>
                  <a:lnTo>
                    <a:pt x="0" y="0"/>
                  </a:lnTo>
                  <a:lnTo>
                    <a:pt x="0" y="4146804"/>
                  </a:lnTo>
                  <a:lnTo>
                    <a:pt x="11382756" y="4146804"/>
                  </a:lnTo>
                  <a:lnTo>
                    <a:pt x="11382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2439" y="2548745"/>
            <a:ext cx="9393555" cy="2978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rlito"/>
                <a:cs typeface="Carlito"/>
              </a:rPr>
              <a:t>Pulso político </a:t>
            </a:r>
            <a:r>
              <a:rPr sz="2400" b="1" dirty="0">
                <a:latin typeface="Carlito"/>
                <a:cs typeface="Carlito"/>
              </a:rPr>
              <a:t>por </a:t>
            </a:r>
            <a:r>
              <a:rPr sz="2400" b="1" spc="-10" dirty="0">
                <a:latin typeface="Carlito"/>
                <a:cs typeface="Carlito"/>
              </a:rPr>
              <a:t>provincia </a:t>
            </a:r>
            <a:r>
              <a:rPr sz="2400" b="1" dirty="0">
                <a:latin typeface="Carlito"/>
                <a:cs typeface="Carlito"/>
              </a:rPr>
              <a:t>y</a:t>
            </a:r>
            <a:r>
              <a:rPr sz="2400" b="1" spc="-4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ciudades.</a:t>
            </a:r>
            <a:endParaRPr sz="2400">
              <a:latin typeface="Carlito"/>
              <a:cs typeface="Carlito"/>
            </a:endParaRPr>
          </a:p>
          <a:p>
            <a:pPr marL="698500" marR="581660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Los </a:t>
            </a:r>
            <a:r>
              <a:rPr sz="2400" spc="-15" dirty="0">
                <a:latin typeface="Carlito"/>
                <a:cs typeface="Carlito"/>
              </a:rPr>
              <a:t>datos </a:t>
            </a:r>
            <a:r>
              <a:rPr sz="2400" spc="-10" dirty="0">
                <a:latin typeface="Carlito"/>
                <a:cs typeface="Carlito"/>
              </a:rPr>
              <a:t>tomados tuvieron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5" dirty="0">
                <a:latin typeface="Carlito"/>
                <a:cs typeface="Carlito"/>
              </a:rPr>
              <a:t>fin de analizar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5" dirty="0">
                <a:latin typeface="Carlito"/>
                <a:cs typeface="Carlito"/>
              </a:rPr>
              <a:t>postura, </a:t>
            </a:r>
            <a:r>
              <a:rPr sz="2400" spc="-10" dirty="0">
                <a:latin typeface="Carlito"/>
                <a:cs typeface="Carlito"/>
              </a:rPr>
              <a:t>opinión </a:t>
            </a:r>
            <a:r>
              <a:rPr sz="2400" dirty="0">
                <a:latin typeface="Carlito"/>
                <a:cs typeface="Carlito"/>
              </a:rPr>
              <a:t>y  </a:t>
            </a:r>
            <a:r>
              <a:rPr sz="2400" spc="-15" dirty="0">
                <a:latin typeface="Carlito"/>
                <a:cs typeface="Carlito"/>
              </a:rPr>
              <a:t>preferencia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5" dirty="0">
                <a:latin typeface="Carlito"/>
                <a:cs typeface="Carlito"/>
              </a:rPr>
              <a:t>población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-5" dirty="0">
                <a:latin typeface="Carlito"/>
                <a:cs typeface="Carlito"/>
              </a:rPr>
              <a:t>base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temas relacionados </a:t>
            </a:r>
            <a:r>
              <a:rPr sz="2400" spc="-10" dirty="0">
                <a:latin typeface="Carlito"/>
                <a:cs typeface="Carlito"/>
              </a:rPr>
              <a:t>con </a:t>
            </a:r>
            <a:r>
              <a:rPr sz="2400" dirty="0">
                <a:latin typeface="Carlito"/>
                <a:cs typeface="Carlito"/>
              </a:rPr>
              <a:t>las  Elecciones </a:t>
            </a:r>
            <a:r>
              <a:rPr sz="2400" spc="-10" dirty="0">
                <a:latin typeface="Carlito"/>
                <a:cs typeface="Carlito"/>
              </a:rPr>
              <a:t>Ecuador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2021.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20" dirty="0">
                <a:latin typeface="Carlito"/>
                <a:cs typeface="Carlito"/>
              </a:rPr>
              <a:t>Eventos </a:t>
            </a:r>
            <a:r>
              <a:rPr sz="2400" b="1" dirty="0">
                <a:latin typeface="Carlito"/>
                <a:cs typeface="Carlito"/>
              </a:rPr>
              <a:t>o </a:t>
            </a:r>
            <a:r>
              <a:rPr sz="2400" b="1" spc="-5" dirty="0">
                <a:latin typeface="Carlito"/>
                <a:cs typeface="Carlito"/>
              </a:rPr>
              <a:t>noticias</a:t>
            </a:r>
            <a:r>
              <a:rPr sz="2400" b="1" spc="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mundiales</a:t>
            </a:r>
            <a:endParaRPr sz="2400">
              <a:latin typeface="Carlito"/>
              <a:cs typeface="Carlito"/>
            </a:endParaRPr>
          </a:p>
          <a:p>
            <a:pPr marL="698500" marR="5080" lvl="1" indent="-228600" algn="just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recopiló </a:t>
            </a:r>
            <a:r>
              <a:rPr sz="2400" spc="-15" dirty="0">
                <a:latin typeface="Carlito"/>
                <a:cs typeface="Carlito"/>
              </a:rPr>
              <a:t>datos </a:t>
            </a:r>
            <a:r>
              <a:rPr sz="2400" spc="-5" dirty="0">
                <a:latin typeface="Carlito"/>
                <a:cs typeface="Carlito"/>
              </a:rPr>
              <a:t>relacionados </a:t>
            </a:r>
            <a:r>
              <a:rPr sz="2400" spc="-10" dirty="0">
                <a:latin typeface="Carlito"/>
                <a:cs typeface="Carlito"/>
              </a:rPr>
              <a:t>con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tema </a:t>
            </a:r>
            <a:r>
              <a:rPr sz="2400" spc="-5" dirty="0">
                <a:latin typeface="Carlito"/>
                <a:cs typeface="Carlito"/>
              </a:rPr>
              <a:t>del Covid-19 alrededor del  </a:t>
            </a:r>
            <a:r>
              <a:rPr sz="2400" spc="-10" dirty="0">
                <a:latin typeface="Carlito"/>
                <a:cs typeface="Carlito"/>
              </a:rPr>
              <a:t>mundo,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spc="-10" dirty="0">
                <a:latin typeface="Carlito"/>
                <a:cs typeface="Carlito"/>
              </a:rPr>
              <a:t>comprender como </a:t>
            </a:r>
            <a:r>
              <a:rPr sz="2400" spc="-5" dirty="0">
                <a:latin typeface="Carlito"/>
                <a:cs typeface="Carlito"/>
              </a:rPr>
              <a:t>ha </a:t>
            </a:r>
            <a:r>
              <a:rPr sz="2400" spc="-15" dirty="0">
                <a:latin typeface="Carlito"/>
                <a:cs typeface="Carlito"/>
              </a:rPr>
              <a:t>avanzado esta </a:t>
            </a:r>
            <a:r>
              <a:rPr sz="2400" spc="-10" dirty="0">
                <a:latin typeface="Carlito"/>
                <a:cs typeface="Carlito"/>
              </a:rPr>
              <a:t>problemática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nivel  </a:t>
            </a:r>
            <a:r>
              <a:rPr sz="2400" dirty="0">
                <a:latin typeface="Carlito"/>
                <a:cs typeface="Carlito"/>
              </a:rPr>
              <a:t>mundial.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D85F70-522F-48FF-9B20-42F9C719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Hashtag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07CA19-29E8-483F-9B5E-7BBDCB875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290" y="4532243"/>
            <a:ext cx="3300457" cy="1256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 esta visualización se puede observar los hashtag mas utilizados por los ecuatorianos.</a:t>
            </a: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04BE879E-5B34-4698-99CA-4427300B6DA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08104" y="1590797"/>
            <a:ext cx="6472362" cy="30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3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F6E71B-75BF-490F-85F1-0D07DB05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Empresas y personas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729AE6-96A3-4251-ADCC-75F1D6826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bg1"/>
                </a:solidFill>
                <a:latin typeface="+mn-lt"/>
                <a:cs typeface="+mn-cs"/>
              </a:rPr>
              <a:t>En esta visualización se muestra cuales son las empresa o personas que mas hablas de la política del Ecuador, todos estos usuarios son personas ecuatorinas.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A2CEA94-D07E-479C-AA04-7AE534CCE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6652" y="1529070"/>
            <a:ext cx="6642532" cy="322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7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6E572F-E084-4389-9F49-5D2FCF82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Candidatos mas mencionados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60F6A5-5A8B-45BA-A7CC-101CD7FB8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bg1"/>
                </a:solidFill>
                <a:latin typeface="+mn-lt"/>
                <a:cs typeface="+mn-cs"/>
              </a:rPr>
              <a:t>Se muestra los candidatos mas mencionados en los twist, que las personas realizan cada día, en este caso realizamos un top 5 donde nos da como resultado: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Andrés Arauz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Rafael Correa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Guillermo Lasso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Lenin Moreno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 Jorge Yunda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86C6642-3FF9-4113-8093-5F852CD52F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6652" y="1421129"/>
            <a:ext cx="6642532" cy="34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9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odelo para predecir el desenlace de COVID-19 | COVID19EC">
            <a:extLst>
              <a:ext uri="{FF2B5EF4-FFF2-40B4-BE49-F238E27FC236}">
                <a16:creationId xmlns:a16="http://schemas.microsoft.com/office/drawing/2014/main" id="{E2D1218B-D34A-476B-9544-FE5C8278D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r="13423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D13B289E-E71D-48D7-BBE6-9279FE56272C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4604" marR="5080" indent="50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210"/>
              <a:t>Noticia Mundial</a:t>
            </a:r>
            <a:endParaRPr lang="en-US" sz="4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35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6EB05B7-4B91-42B8-B30C-11F9FD48A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0" r="-2" b="-2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BBF1338-A0C4-4E30-BA0C-F51308597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1" r="21529" b="-1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DB2EB8-27B3-4284-AA6E-6DC31BA6B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14" r="24480" b="1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3429000" y="4876800"/>
            <a:ext cx="5692774" cy="1077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spc="-270">
                <a:solidFill>
                  <a:schemeClr val="bg1">
                    <a:alpha val="80000"/>
                  </a:schemeClr>
                </a:solidFill>
              </a:rPr>
              <a:t>H</a:t>
            </a:r>
            <a:r>
              <a:rPr lang="en-US" sz="6600" spc="-350">
                <a:solidFill>
                  <a:schemeClr val="bg1">
                    <a:alpha val="80000"/>
                  </a:schemeClr>
                </a:solidFill>
              </a:rPr>
              <a:t>e</a:t>
            </a:r>
            <a:r>
              <a:rPr lang="en-US" sz="6600" spc="-295">
                <a:solidFill>
                  <a:schemeClr val="bg1">
                    <a:alpha val="80000"/>
                  </a:schemeClr>
                </a:solidFill>
              </a:rPr>
              <a:t>r</a:t>
            </a:r>
            <a:r>
              <a:rPr lang="en-US" sz="6600" spc="-430">
                <a:solidFill>
                  <a:schemeClr val="bg1">
                    <a:alpha val="80000"/>
                  </a:schemeClr>
                </a:solidFill>
              </a:rPr>
              <a:t>r</a:t>
            </a:r>
            <a:r>
              <a:rPr lang="en-US" sz="6600" spc="-385">
                <a:solidFill>
                  <a:schemeClr val="bg1">
                    <a:alpha val="80000"/>
                  </a:schemeClr>
                </a:solidFill>
              </a:rPr>
              <a:t>a</a:t>
            </a:r>
            <a:r>
              <a:rPr lang="en-US" sz="6600" spc="-340">
                <a:solidFill>
                  <a:schemeClr val="bg1">
                    <a:alpha val="80000"/>
                  </a:schemeClr>
                </a:solidFill>
              </a:rPr>
              <a:t>m</a:t>
            </a:r>
            <a:r>
              <a:rPr lang="en-US" sz="6600" spc="-420">
                <a:solidFill>
                  <a:schemeClr val="bg1">
                    <a:alpha val="80000"/>
                  </a:schemeClr>
                </a:solidFill>
              </a:rPr>
              <a:t>i</a:t>
            </a:r>
            <a:r>
              <a:rPr lang="en-US" sz="6600" spc="-360">
                <a:solidFill>
                  <a:schemeClr val="bg1">
                    <a:alpha val="80000"/>
                  </a:schemeClr>
                </a:solidFill>
              </a:rPr>
              <a:t>e</a:t>
            </a:r>
            <a:r>
              <a:rPr lang="en-US" sz="6600" spc="-275">
                <a:solidFill>
                  <a:schemeClr val="bg1">
                    <a:alpha val="80000"/>
                  </a:schemeClr>
                </a:solidFill>
              </a:rPr>
              <a:t>n</a:t>
            </a:r>
            <a:r>
              <a:rPr lang="en-US" sz="6600" spc="-535">
                <a:solidFill>
                  <a:schemeClr val="bg1">
                    <a:alpha val="80000"/>
                  </a:schemeClr>
                </a:solidFill>
              </a:rPr>
              <a:t>t</a:t>
            </a:r>
            <a:r>
              <a:rPr lang="en-US" sz="6600" spc="-385">
                <a:solidFill>
                  <a:schemeClr val="bg1">
                    <a:alpha val="80000"/>
                  </a:schemeClr>
                </a:solidFill>
              </a:rPr>
              <a:t>a</a:t>
            </a:r>
            <a:r>
              <a:rPr lang="en-US" sz="6600" spc="-110">
                <a:solidFill>
                  <a:schemeClr val="bg1">
                    <a:alpha val="80000"/>
                  </a:schemeClr>
                </a:solidFill>
              </a:rPr>
              <a:t>s</a:t>
            </a:r>
            <a:endParaRPr lang="en-US" sz="66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8">
            <a:extLst>
              <a:ext uri="{FF2B5EF4-FFF2-40B4-BE49-F238E27FC236}">
                <a16:creationId xmlns:a16="http://schemas.microsoft.com/office/drawing/2014/main" id="{F4AEA020-F47C-4D8F-B20C-E5BDB814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F5B00527-624E-49E4-9289-A5E6E853C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2" r="3" b="1641"/>
          <a:stretch/>
        </p:blipFill>
        <p:spPr>
          <a:xfrm>
            <a:off x="1005840" y="545007"/>
            <a:ext cx="4990352" cy="2801817"/>
          </a:xfrm>
          <a:prstGeom prst="rect">
            <a:avLst/>
          </a:prstGeom>
        </p:spPr>
      </p:pic>
      <p:pic>
        <p:nvPicPr>
          <p:cNvPr id="5" name="Imagen 4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54917FAF-76E7-472A-826B-C731255C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 r="4" b="13100"/>
          <a:stretch/>
        </p:blipFill>
        <p:spPr>
          <a:xfrm>
            <a:off x="6184526" y="545007"/>
            <a:ext cx="4990352" cy="2801817"/>
          </a:xfrm>
          <a:prstGeom prst="rect">
            <a:avLst/>
          </a:prstGeom>
        </p:spPr>
      </p:pic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1A55E38A-7B4B-4FC3-9568-567A408F4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82"/>
          <a:stretch/>
        </p:blipFill>
        <p:spPr>
          <a:xfrm>
            <a:off x="1005840" y="3518539"/>
            <a:ext cx="4990352" cy="2788943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DBD79AE-3652-4877-92CA-773DA5CF3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" b="-2"/>
          <a:stretch/>
        </p:blipFill>
        <p:spPr>
          <a:xfrm>
            <a:off x="6477000" y="3810000"/>
            <a:ext cx="4990352" cy="278894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F80A5-5657-43D6-B640-234B356F3EDA}"/>
              </a:ext>
            </a:extLst>
          </p:cNvPr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000" b="1"/>
              <a:t>Análisis del COVID mundialmente</a:t>
            </a:r>
          </a:p>
        </p:txBody>
      </p:sp>
    </p:spTree>
    <p:extLst>
      <p:ext uri="{BB962C8B-B14F-4D97-AF65-F5344CB8AC3E}">
        <p14:creationId xmlns:p14="http://schemas.microsoft.com/office/powerpoint/2010/main" val="391160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118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83159A9-8DF1-45CC-9F48-F0358EE0D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705414"/>
            <a:ext cx="3854945" cy="2351759"/>
          </a:xfrm>
          <a:prstGeom prst="rect">
            <a:avLst/>
          </a:prstGeom>
        </p:spPr>
      </p:pic>
      <p:sp>
        <p:nvSpPr>
          <p:cNvPr id="37" name="Rectangle 26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118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80EA88F8-694B-4276-AC22-0E65872C5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4043219"/>
            <a:ext cx="3854945" cy="1881580"/>
          </a:xfrm>
          <a:prstGeom prst="rect">
            <a:avLst/>
          </a:prstGeom>
        </p:spPr>
      </p:pic>
      <p:sp>
        <p:nvSpPr>
          <p:cNvPr id="38" name="Rectangle 28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62BC069-16CD-4A23-9D1C-1D837C7F4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1301814"/>
            <a:ext cx="6410084" cy="4268432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58031-5E9E-4E78-B7D2-9CD4D1EEF543}"/>
              </a:ext>
            </a:extLst>
          </p:cNvPr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000" b="1"/>
              <a:t>Análisis del COVID en Japón</a:t>
            </a:r>
          </a:p>
        </p:txBody>
      </p:sp>
    </p:spTree>
    <p:extLst>
      <p:ext uri="{BB962C8B-B14F-4D97-AF65-F5344CB8AC3E}">
        <p14:creationId xmlns:p14="http://schemas.microsoft.com/office/powerpoint/2010/main" val="258216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3FBF194D-1EFC-4444-A5E4-1ACC85E8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9791"/>
            <a:ext cx="4305901" cy="4058216"/>
          </a:xfrm>
          <a:prstGeom prst="rect">
            <a:avLst/>
          </a:prstGeom>
        </p:spPr>
      </p:pic>
      <p:pic>
        <p:nvPicPr>
          <p:cNvPr id="5" name="Imagen 4" descr="Gráfico, Tabla&#10;&#10;Descripción generada automáticamente con confianza media">
            <a:extLst>
              <a:ext uri="{FF2B5EF4-FFF2-40B4-BE49-F238E27FC236}">
                <a16:creationId xmlns:a16="http://schemas.microsoft.com/office/drawing/2014/main" id="{EEE8B821-8826-4BEF-A46F-3DC0F770D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648200"/>
            <a:ext cx="4401164" cy="1867161"/>
          </a:xfrm>
          <a:prstGeom prst="rect">
            <a:avLst/>
          </a:prstGeom>
        </p:spPr>
      </p:pic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13CF5C1A-BD5D-4E06-85F1-0B27913B8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85800"/>
            <a:ext cx="6506666" cy="3581400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CAD8B2F5-C523-4184-AB6A-779D44C4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4105848" cy="273405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C2ED917-0A6C-4318-855A-0BD6908C5AA1}"/>
              </a:ext>
            </a:extLst>
          </p:cNvPr>
          <p:cNvSpPr/>
          <p:nvPr/>
        </p:nvSpPr>
        <p:spPr>
          <a:xfrm>
            <a:off x="2819400" y="0"/>
            <a:ext cx="9372600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000" b="1"/>
              <a:t>Análisis del COVID la India</a:t>
            </a:r>
          </a:p>
        </p:txBody>
      </p:sp>
    </p:spTree>
    <p:extLst>
      <p:ext uri="{BB962C8B-B14F-4D97-AF65-F5344CB8AC3E}">
        <p14:creationId xmlns:p14="http://schemas.microsoft.com/office/powerpoint/2010/main" val="398972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F3BF6-8717-42BF-AC75-4E07845D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cs typeface="+mj-cs"/>
              </a:rPr>
              <a:t>Video </a:t>
            </a:r>
            <a:r>
              <a:rPr lang="en-US" sz="4800" kern="1200" err="1">
                <a:solidFill>
                  <a:srgbClr val="FFFFFF"/>
                </a:solidFill>
                <a:latin typeface="+mj-lt"/>
                <a:cs typeface="+mj-cs"/>
              </a:rPr>
              <a:t>juegos</a:t>
            </a:r>
            <a:r>
              <a:rPr lang="en-US" sz="4800" kern="1200">
                <a:solidFill>
                  <a:srgbClr val="FFFFFF"/>
                </a:solidFill>
                <a:latin typeface="+mj-lt"/>
                <a:cs typeface="+mj-cs"/>
              </a:rPr>
              <a:t> </a:t>
            </a:r>
            <a:r>
              <a:rPr lang="en-US" sz="4800" kern="1200" err="1">
                <a:solidFill>
                  <a:srgbClr val="FFFFFF"/>
                </a:solidFill>
                <a:latin typeface="+mj-lt"/>
                <a:cs typeface="+mj-cs"/>
              </a:rPr>
              <a:t>por</a:t>
            </a:r>
            <a:r>
              <a:rPr lang="en-US" sz="4800" kern="1200">
                <a:solidFill>
                  <a:srgbClr val="FFFFFF"/>
                </a:solidFill>
                <a:latin typeface="+mj-lt"/>
                <a:cs typeface="+mj-cs"/>
              </a:rPr>
              <a:t> </a:t>
            </a:r>
            <a:r>
              <a:rPr lang="en-US" sz="4800" kern="1200" err="1">
                <a:solidFill>
                  <a:srgbClr val="FFFFFF"/>
                </a:solidFill>
                <a:latin typeface="+mj-lt"/>
                <a:cs typeface="+mj-cs"/>
              </a:rPr>
              <a:t>países</a:t>
            </a:r>
            <a:endParaRPr lang="en-US" sz="4800" kern="1200">
              <a:solidFill>
                <a:srgbClr val="FFFFFF"/>
              </a:solidFill>
              <a:latin typeface="+mj-lt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4B00FC-7BCB-4E7A-9B59-73ECDD32F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5" r="-1" b="15269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6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33669" y="2676905"/>
            <a:ext cx="37560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75" dirty="0">
                <a:latin typeface="Trebuchet MS"/>
                <a:cs typeface="Trebuchet MS"/>
              </a:rPr>
              <a:t>Herramientas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3365500"/>
            <a:chOff x="0" y="0"/>
            <a:chExt cx="12192000" cy="3365500"/>
          </a:xfrm>
        </p:grpSpPr>
        <p:sp>
          <p:nvSpPr>
            <p:cNvPr id="4" name="object 4"/>
            <p:cNvSpPr/>
            <p:nvPr/>
          </p:nvSpPr>
          <p:spPr>
            <a:xfrm>
              <a:off x="3566160" y="0"/>
              <a:ext cx="8625840" cy="2131060"/>
            </a:xfrm>
            <a:custGeom>
              <a:avLst/>
              <a:gdLst/>
              <a:ahLst/>
              <a:cxnLst/>
              <a:rect l="l" t="t" r="r" b="b"/>
              <a:pathLst>
                <a:path w="8625840" h="2131060">
                  <a:moveTo>
                    <a:pt x="8625840" y="0"/>
                  </a:moveTo>
                  <a:lnTo>
                    <a:pt x="3385692" y="0"/>
                  </a:lnTo>
                  <a:lnTo>
                    <a:pt x="3385692" y="507"/>
                  </a:lnTo>
                  <a:lnTo>
                    <a:pt x="0" y="507"/>
                  </a:lnTo>
                  <a:lnTo>
                    <a:pt x="982472" y="2130552"/>
                  </a:lnTo>
                  <a:lnTo>
                    <a:pt x="8625840" y="2130552"/>
                  </a:lnTo>
                  <a:lnTo>
                    <a:pt x="8625840" y="0"/>
                  </a:lnTo>
                  <a:close/>
                </a:path>
              </a:pathLst>
            </a:custGeom>
            <a:solidFill>
              <a:srgbClr val="635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902707" cy="33649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3579272"/>
            <a:ext cx="12192508" cy="3279109"/>
            <a:chOff x="0" y="3579272"/>
            <a:chExt cx="12192508" cy="3279109"/>
          </a:xfrm>
        </p:grpSpPr>
        <p:sp>
          <p:nvSpPr>
            <p:cNvPr id="7" name="object 7"/>
            <p:cNvSpPr/>
            <p:nvPr/>
          </p:nvSpPr>
          <p:spPr>
            <a:xfrm>
              <a:off x="5702808" y="4683252"/>
              <a:ext cx="6489700" cy="2174875"/>
            </a:xfrm>
            <a:custGeom>
              <a:avLst/>
              <a:gdLst/>
              <a:ahLst/>
              <a:cxnLst/>
              <a:rect l="l" t="t" r="r" b="b"/>
              <a:pathLst>
                <a:path w="6489700" h="2174875">
                  <a:moveTo>
                    <a:pt x="6489192" y="0"/>
                  </a:moveTo>
                  <a:lnTo>
                    <a:pt x="0" y="0"/>
                  </a:lnTo>
                  <a:lnTo>
                    <a:pt x="1002918" y="2174747"/>
                  </a:lnTo>
                  <a:lnTo>
                    <a:pt x="6489192" y="2174747"/>
                  </a:lnTo>
                  <a:lnTo>
                    <a:pt x="6489192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9510" y="3579272"/>
              <a:ext cx="3773596" cy="1596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521196"/>
              <a:ext cx="6520180" cy="337185"/>
            </a:xfrm>
            <a:custGeom>
              <a:avLst/>
              <a:gdLst/>
              <a:ahLst/>
              <a:cxnLst/>
              <a:rect l="l" t="t" r="r" b="b"/>
              <a:pathLst>
                <a:path w="6520180" h="337184">
                  <a:moveTo>
                    <a:pt x="6519672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6519672" y="336803"/>
                  </a:lnTo>
                  <a:lnTo>
                    <a:pt x="6519672" y="0"/>
                  </a:lnTo>
                  <a:close/>
                </a:path>
              </a:pathLst>
            </a:custGeom>
            <a:solidFill>
              <a:srgbClr val="0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21560" y="6525564"/>
            <a:ext cx="28765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arlito"/>
                <a:cs typeface="Carlito"/>
              </a:rPr>
              <a:t>Plataforma gratuita para </a:t>
            </a:r>
            <a:r>
              <a:rPr sz="1300" spc="-5" dirty="0">
                <a:solidFill>
                  <a:srgbClr val="FFFFFF"/>
                </a:solidFill>
                <a:latin typeface="Carlito"/>
                <a:cs typeface="Carlito"/>
              </a:rPr>
              <a:t>obtener</a:t>
            </a:r>
            <a:r>
              <a:rPr sz="13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rlito"/>
                <a:cs typeface="Carlito"/>
              </a:rPr>
              <a:t>datasets.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3782" y="5626709"/>
            <a:ext cx="4224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Plataforma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gratuita para obtener</a:t>
            </a:r>
            <a:r>
              <a:rPr sz="20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datasets</a:t>
            </a:r>
            <a:r>
              <a:rPr sz="180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664202" y="196722"/>
            <a:ext cx="6881495" cy="1280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Es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una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herramienta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de visualización de datos potente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utilizada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r>
              <a:rPr sz="200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el 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área de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la Inteligencia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negocios.</a:t>
            </a:r>
            <a:endParaRPr sz="2000">
              <a:latin typeface="Times New Roman"/>
              <a:cs typeface="Times New Roman"/>
            </a:endParaRPr>
          </a:p>
          <a:p>
            <a:pPr marL="12700" marR="848360">
              <a:lnSpc>
                <a:spcPts val="2160"/>
              </a:lnSpc>
              <a:spcBef>
                <a:spcPts val="994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Es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simple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y a la vez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muy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relevante: ayudar a las personas</a:t>
            </a:r>
            <a:r>
              <a:rPr sz="2000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y 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empresas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 ver y comprender todos sus</a:t>
            </a:r>
            <a:r>
              <a:rPr sz="20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datos.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3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90273E1-37FC-45B0-A84E-F25F7999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1" y="5320432"/>
            <a:ext cx="3577446" cy="101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001" y="1392377"/>
            <a:ext cx="3635375" cy="250825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lang="es-ES" sz="4400" spc="-185">
                <a:solidFill>
                  <a:srgbClr val="000000"/>
                </a:solidFill>
              </a:rPr>
              <a:t>Descripción </a:t>
            </a:r>
            <a:r>
              <a:rPr lang="es-ES" sz="4400" spc="-240">
                <a:solidFill>
                  <a:srgbClr val="000000"/>
                </a:solidFill>
              </a:rPr>
              <a:t>del  </a:t>
            </a:r>
            <a:r>
              <a:rPr lang="es-ES" sz="4400" spc="-175">
                <a:solidFill>
                  <a:srgbClr val="000000"/>
                </a:solidFill>
              </a:rPr>
              <a:t>equipo </a:t>
            </a:r>
            <a:r>
              <a:rPr lang="es-ES" sz="4400" spc="-195">
                <a:solidFill>
                  <a:srgbClr val="000000"/>
                </a:solidFill>
              </a:rPr>
              <a:t>de  </a:t>
            </a:r>
            <a:r>
              <a:rPr lang="es-ES" sz="4400" spc="-270">
                <a:solidFill>
                  <a:srgbClr val="000000"/>
                </a:solidFill>
              </a:rPr>
              <a:t>trabajo </a:t>
            </a:r>
            <a:r>
              <a:rPr lang="es-ES" sz="4400" spc="-229">
                <a:solidFill>
                  <a:srgbClr val="000000"/>
                </a:solidFill>
              </a:rPr>
              <a:t>y </a:t>
            </a:r>
            <a:r>
              <a:rPr lang="es-ES" sz="4400" spc="-90">
                <a:solidFill>
                  <a:srgbClr val="000000"/>
                </a:solidFill>
              </a:rPr>
              <a:t>sus  </a:t>
            </a:r>
            <a:r>
              <a:rPr lang="es-ES" sz="4400" spc="-235">
                <a:solidFill>
                  <a:srgbClr val="000000"/>
                </a:solidFill>
              </a:rPr>
              <a:t>tareas </a:t>
            </a:r>
            <a:r>
              <a:rPr lang="es-ES" sz="4400" spc="-240">
                <a:solidFill>
                  <a:srgbClr val="000000"/>
                </a:solidFill>
              </a:rPr>
              <a:t>a</a:t>
            </a:r>
            <a:r>
              <a:rPr lang="es-ES" sz="4400" spc="-525">
                <a:solidFill>
                  <a:srgbClr val="000000"/>
                </a:solidFill>
              </a:rPr>
              <a:t> </a:t>
            </a:r>
            <a:r>
              <a:rPr lang="es-ES" sz="4400" spc="-360">
                <a:solidFill>
                  <a:srgbClr val="000000"/>
                </a:solidFill>
              </a:rPr>
              <a:t>realizar</a:t>
            </a:r>
            <a:r>
              <a:rPr sz="4400" spc="-360" dirty="0">
                <a:solidFill>
                  <a:srgbClr val="000000"/>
                </a:solidFill>
              </a:rPr>
              <a:t>.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23672" y="573023"/>
            <a:ext cx="11768455" cy="5955792"/>
            <a:chOff x="423672" y="573023"/>
            <a:chExt cx="11768455" cy="5955792"/>
          </a:xfrm>
        </p:grpSpPr>
        <p:sp>
          <p:nvSpPr>
            <p:cNvPr id="4" name="object 4"/>
            <p:cNvSpPr/>
            <p:nvPr/>
          </p:nvSpPr>
          <p:spPr>
            <a:xfrm>
              <a:off x="423672" y="4415027"/>
              <a:ext cx="11768455" cy="2087880"/>
            </a:xfrm>
            <a:custGeom>
              <a:avLst/>
              <a:gdLst/>
              <a:ahLst/>
              <a:cxnLst/>
              <a:rect l="l" t="t" r="r" b="b"/>
              <a:pathLst>
                <a:path w="11768455" h="2087879">
                  <a:moveTo>
                    <a:pt x="11768328" y="0"/>
                  </a:moveTo>
                  <a:lnTo>
                    <a:pt x="0" y="0"/>
                  </a:lnTo>
                  <a:lnTo>
                    <a:pt x="0" y="2087880"/>
                  </a:lnTo>
                  <a:lnTo>
                    <a:pt x="11768328" y="2087880"/>
                  </a:lnTo>
                  <a:lnTo>
                    <a:pt x="117683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92624" y="573023"/>
              <a:ext cx="6778752" cy="59557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2173" y="4415790"/>
            <a:ext cx="177800" cy="2087880"/>
          </a:xfrm>
          <a:custGeom>
            <a:avLst/>
            <a:gdLst/>
            <a:ahLst/>
            <a:cxnLst/>
            <a:rect l="l" t="t" r="r" b="b"/>
            <a:pathLst>
              <a:path w="177800" h="2087879">
                <a:moveTo>
                  <a:pt x="0" y="2087791"/>
                </a:moveTo>
                <a:lnTo>
                  <a:pt x="177800" y="2087791"/>
                </a:lnTo>
                <a:lnTo>
                  <a:pt x="177800" y="0"/>
                </a:lnTo>
                <a:lnTo>
                  <a:pt x="0" y="0"/>
                </a:lnTo>
                <a:lnTo>
                  <a:pt x="0" y="208779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011546" y="383793"/>
            <a:ext cx="1284605" cy="1361440"/>
            <a:chOff x="5011546" y="383793"/>
            <a:chExt cx="1284605" cy="1361440"/>
          </a:xfrm>
        </p:grpSpPr>
        <p:sp>
          <p:nvSpPr>
            <p:cNvPr id="8" name="object 8"/>
            <p:cNvSpPr/>
            <p:nvPr/>
          </p:nvSpPr>
          <p:spPr>
            <a:xfrm>
              <a:off x="5134355" y="588263"/>
              <a:ext cx="1162050" cy="1156970"/>
            </a:xfrm>
            <a:custGeom>
              <a:avLst/>
              <a:gdLst/>
              <a:ahLst/>
              <a:cxnLst/>
              <a:rect l="l" t="t" r="r" b="b"/>
              <a:pathLst>
                <a:path w="1162050" h="1156970">
                  <a:moveTo>
                    <a:pt x="0" y="1156843"/>
                  </a:moveTo>
                  <a:lnTo>
                    <a:pt x="1161669" y="1156843"/>
                  </a:lnTo>
                  <a:lnTo>
                    <a:pt x="1161669" y="0"/>
                  </a:lnTo>
                  <a:lnTo>
                    <a:pt x="0" y="0"/>
                  </a:lnTo>
                  <a:lnTo>
                    <a:pt x="0" y="11568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11546" y="383793"/>
              <a:ext cx="1284605" cy="1361440"/>
            </a:xfrm>
            <a:custGeom>
              <a:avLst/>
              <a:gdLst/>
              <a:ahLst/>
              <a:cxnLst/>
              <a:rect l="l" t="t" r="r" b="b"/>
              <a:pathLst>
                <a:path w="1284604" h="1361439">
                  <a:moveTo>
                    <a:pt x="1284604" y="0"/>
                  </a:moveTo>
                  <a:lnTo>
                    <a:pt x="0" y="0"/>
                  </a:lnTo>
                  <a:lnTo>
                    <a:pt x="0" y="1361313"/>
                  </a:lnTo>
                  <a:lnTo>
                    <a:pt x="1284604" y="1361313"/>
                  </a:lnTo>
                  <a:lnTo>
                    <a:pt x="128460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011546" y="4593983"/>
            <a:ext cx="1284605" cy="1782445"/>
            <a:chOff x="5011546" y="4593983"/>
            <a:chExt cx="1284605" cy="1782445"/>
          </a:xfrm>
        </p:grpSpPr>
        <p:sp>
          <p:nvSpPr>
            <p:cNvPr id="11" name="object 11"/>
            <p:cNvSpPr/>
            <p:nvPr/>
          </p:nvSpPr>
          <p:spPr>
            <a:xfrm>
              <a:off x="5134355" y="4593983"/>
              <a:ext cx="1162050" cy="1675764"/>
            </a:xfrm>
            <a:custGeom>
              <a:avLst/>
              <a:gdLst/>
              <a:ahLst/>
              <a:cxnLst/>
              <a:rect l="l" t="t" r="r" b="b"/>
              <a:pathLst>
                <a:path w="1162050" h="1675764">
                  <a:moveTo>
                    <a:pt x="0" y="1675752"/>
                  </a:moveTo>
                  <a:lnTo>
                    <a:pt x="1161669" y="1675752"/>
                  </a:lnTo>
                  <a:lnTo>
                    <a:pt x="1161669" y="0"/>
                  </a:lnTo>
                  <a:lnTo>
                    <a:pt x="0" y="0"/>
                  </a:lnTo>
                  <a:lnTo>
                    <a:pt x="0" y="1675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11546" y="4593983"/>
              <a:ext cx="1284605" cy="1782445"/>
            </a:xfrm>
            <a:custGeom>
              <a:avLst/>
              <a:gdLst/>
              <a:ahLst/>
              <a:cxnLst/>
              <a:rect l="l" t="t" r="r" b="b"/>
              <a:pathLst>
                <a:path w="1284604" h="1782445">
                  <a:moveTo>
                    <a:pt x="1284604" y="0"/>
                  </a:moveTo>
                  <a:lnTo>
                    <a:pt x="0" y="0"/>
                  </a:lnTo>
                  <a:lnTo>
                    <a:pt x="0" y="1782445"/>
                  </a:lnTo>
                  <a:lnTo>
                    <a:pt x="1284604" y="1782445"/>
                  </a:lnTo>
                  <a:lnTo>
                    <a:pt x="128460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543180"/>
              </p:ext>
            </p:extLst>
          </p:nvPr>
        </p:nvGraphicFramePr>
        <p:xfrm>
          <a:off x="5005196" y="141986"/>
          <a:ext cx="6627495" cy="6228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2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458">
                <a:tc>
                  <a:txBody>
                    <a:bodyPr/>
                    <a:lstStyle/>
                    <a:p>
                      <a:pPr marL="76200">
                        <a:lnSpc>
                          <a:spcPts val="162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Nombre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625"/>
                        </a:lnSpc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Tareas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963">
                <a:tc>
                  <a:txBody>
                    <a:bodyPr/>
                    <a:lstStyle/>
                    <a:p>
                      <a:pPr marL="76200">
                        <a:lnSpc>
                          <a:spcPts val="1390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Elvis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Agila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19100" indent="-343535">
                        <a:lnSpc>
                          <a:spcPts val="1390"/>
                        </a:lnSpc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lang="es-ES" sz="1200" spc="-5">
                          <a:latin typeface="Carlito"/>
                          <a:cs typeface="Carlito"/>
                        </a:rPr>
                        <a:t>Recopilar datos sobre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los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videojuegos por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países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utilizando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las</a:t>
                      </a:r>
                      <a:r>
                        <a:rPr lang="es-ES" sz="1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herramientas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  <a:p>
                      <a:pPr marL="419100" marR="281305">
                        <a:lnSpc>
                          <a:spcPct val="106700"/>
                        </a:lnSpc>
                        <a:spcBef>
                          <a:spcPts val="10"/>
                        </a:spcBef>
                      </a:pPr>
                      <a:r>
                        <a:rPr lang="es-ES" sz="1200" spc="-10">
                          <a:latin typeface="Carlito"/>
                          <a:cs typeface="Carlito"/>
                        </a:rPr>
                        <a:t>con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bases de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públicas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como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las páginas de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Kaggle.com, </a:t>
                      </a:r>
                      <a:r>
                        <a:rPr lang="es-ES" sz="1200" spc="-15">
                          <a:latin typeface="Carlito"/>
                          <a:cs typeface="Carlito"/>
                        </a:rPr>
                        <a:t>Tableu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Public 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Resources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y</a:t>
                      </a:r>
                      <a:r>
                        <a:rPr lang="es-ES" sz="1200" spc="10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UNdata.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11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lang="es-ES" sz="1200" spc="-5">
                          <a:latin typeface="Carlito"/>
                          <a:cs typeface="Carlito"/>
                        </a:rPr>
                        <a:t>Se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exportara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los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a la base de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SQL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en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este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caso</a:t>
                      </a:r>
                      <a:r>
                        <a:rPr lang="es-ES" sz="1200" spc="25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MySQL.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  <a:p>
                      <a:pPr marL="419100" marR="350520" indent="-342900">
                        <a:lnSpc>
                          <a:spcPct val="106700"/>
                        </a:lnSpc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lang="es-ES" sz="1200" spc="-5">
                          <a:latin typeface="Carlito"/>
                          <a:cs typeface="Carlito"/>
                        </a:rPr>
                        <a:t>Las visualizaciones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de los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obtenidos se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realizaran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utilizando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la 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herramienta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de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PowerBI ya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que la misma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cuenta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con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la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función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de</a:t>
                      </a:r>
                      <a:r>
                        <a:rPr lang="es-ES" sz="12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extraer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  <a:p>
                      <a:pPr marL="419100">
                        <a:lnSpc>
                          <a:spcPts val="1365"/>
                        </a:lnSpc>
                        <a:spcBef>
                          <a:spcPts val="110"/>
                        </a:spcBef>
                      </a:pP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de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MySQL.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1563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Yomara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Diaz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 dirty="0">
                        <a:latin typeface="Times New Roman"/>
                        <a:cs typeface="Times New Roman"/>
                      </a:endParaRPr>
                    </a:p>
                    <a:p>
                      <a:pPr marL="76200" marR="620395">
                        <a:lnSpc>
                          <a:spcPct val="10750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Jo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h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 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Alquinga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Recopilación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desde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kaggle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para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posterior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almacenado en una</a:t>
                      </a:r>
                      <a:r>
                        <a:rPr sz="120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base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tipo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SQL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9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Conectar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Power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Bi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con</a:t>
                      </a:r>
                      <a:r>
                        <a:rPr sz="12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MySQL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10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Realización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visualizaciones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Power</a:t>
                      </a:r>
                      <a:r>
                        <a:rPr sz="120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Bi.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9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Análisis de las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visualizaciones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el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dashboard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Power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Bi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Recopilar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sobre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el pulso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político por provincias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Ecuador,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listas</a:t>
                      </a:r>
                      <a:r>
                        <a:rPr sz="1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y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candidatos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y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presidenciales,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través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Twitter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utilizando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script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Python.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marR="324485" indent="-342900">
                        <a:lnSpc>
                          <a:spcPts val="1550"/>
                        </a:lnSpc>
                        <a:spcBef>
                          <a:spcPts val="6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Guardar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información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obtenida en 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Base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NoSQL, en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este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caso  CouchDB.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Exportar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esta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información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ElasticSearch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para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crear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nuevo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índice y</a:t>
                      </a:r>
                      <a:r>
                        <a:rPr sz="1200" spc="-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poder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realizar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visualizaciones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Kibana.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11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1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partir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del 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tema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preferencia elegido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es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“Test de Personalidad”,</a:t>
                      </a:r>
                      <a:r>
                        <a:rPr sz="1200" spc="-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se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19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realizara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respectivas tareas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mencionadas</a:t>
                      </a:r>
                      <a:r>
                        <a:rPr sz="1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anteriormente.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6107">
                <a:tc>
                  <a:txBody>
                    <a:bodyPr/>
                    <a:lstStyle/>
                    <a:p>
                      <a:pPr marL="76200">
                        <a:lnSpc>
                          <a:spcPts val="135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Guillermo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Rivera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0" indent="-343535">
                        <a:lnSpc>
                          <a:spcPts val="1350"/>
                        </a:lnSpc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Recopilar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sobre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el pulso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político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20 ciudades principales de</a:t>
                      </a:r>
                      <a:r>
                        <a:rPr sz="1200" spc="-8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Ecuador,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  <a:p>
                      <a:pPr marL="419100" marR="225425">
                        <a:lnSpc>
                          <a:spcPct val="106700"/>
                        </a:lnSpc>
                        <a:spcBef>
                          <a:spcPts val="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listas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y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candidatos, presidenciales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y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diputados,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través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Twitter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utilizando 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script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Python.</a:t>
                      </a:r>
                    </a:p>
                    <a:p>
                      <a:pPr marL="419100" marR="324485" indent="-342900">
                        <a:lnSpc>
                          <a:spcPct val="106700"/>
                        </a:lnSpc>
                        <a:spcBef>
                          <a:spcPts val="1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Guardar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información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obtenida en 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Base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NoSQL, en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este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caso  MongoDB.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  <a:p>
                      <a:pPr marL="419100" marR="180340" indent="-342900">
                        <a:lnSpc>
                          <a:spcPts val="1550"/>
                        </a:lnSpc>
                        <a:spcBef>
                          <a:spcPts val="6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Exportar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esta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información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ElasticSearch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para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crear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nuevo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índice y poder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realizar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visualizaciones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tiempo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real utilizando</a:t>
                      </a:r>
                      <a:r>
                        <a:rPr sz="1200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Kibana.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266" y="389382"/>
            <a:ext cx="7316470" cy="751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Visualizaciones </a:t>
            </a:r>
            <a:r>
              <a:rPr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de los </a:t>
            </a:r>
            <a:r>
              <a:rPr sz="2400" b="1" spc="-1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datos</a:t>
            </a:r>
            <a:r>
              <a:rPr sz="2400" b="1" spc="-1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sobre</a:t>
            </a:r>
            <a:r>
              <a:rPr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video </a:t>
            </a:r>
            <a:r>
              <a:rPr sz="2400" b="1" spc="-10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juegos</a:t>
            </a:r>
            <a:r>
              <a:rPr sz="2400" b="1" spc="-1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por</a:t>
            </a:r>
            <a:r>
              <a:rPr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países</a:t>
            </a:r>
            <a:r>
              <a:rPr lang="es-ES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(</a:t>
            </a:r>
            <a:r>
              <a:rPr lang="es-ES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Visualizacion</a:t>
            </a:r>
            <a:r>
              <a:rPr lang="es-ES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S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Tableu</a:t>
            </a:r>
            <a:r>
              <a:rPr lang="es-ES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S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Public</a:t>
            </a:r>
            <a:r>
              <a:rPr lang="es-ES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)</a:t>
            </a:r>
            <a:endParaRPr sz="240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4038" y="1342439"/>
            <a:ext cx="10262161" cy="493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266" y="389382"/>
            <a:ext cx="7316470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Visualizaciones </a:t>
            </a:r>
            <a:r>
              <a:rPr lang="es-EC"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de los </a:t>
            </a:r>
            <a:r>
              <a:rPr lang="es-EC" sz="2400" b="1" spc="-1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datos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sobre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video </a:t>
            </a:r>
            <a:r>
              <a:rPr lang="es-EC" sz="2400" b="1" spc="-10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juegos</a:t>
            </a:r>
            <a:r>
              <a:rPr lang="es-EC" sz="2400" b="1" spc="-1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por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países (Visualización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Tableu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Public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)</a:t>
            </a:r>
            <a:endParaRPr lang="es-EC" sz="240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324" y="1235963"/>
            <a:ext cx="10098985" cy="5228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266" y="389382"/>
            <a:ext cx="7316470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Visualizaciones </a:t>
            </a:r>
            <a:r>
              <a:rPr lang="es-EC"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de los </a:t>
            </a:r>
            <a:r>
              <a:rPr lang="es-EC" sz="2400" b="1" spc="-1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datos</a:t>
            </a:r>
            <a:r>
              <a:rPr lang="es-EC" sz="2400" b="1" spc="-1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sobre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video </a:t>
            </a:r>
            <a:r>
              <a:rPr lang="es-EC" sz="2400" b="1" spc="-10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juegos</a:t>
            </a:r>
            <a:r>
              <a:rPr lang="es-EC" sz="2400" b="1" spc="-1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por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países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(Visualización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PowerBI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)</a:t>
            </a:r>
            <a:endParaRPr lang="es-EC" sz="240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5112" y="1248271"/>
            <a:ext cx="11256264" cy="5461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97" y="32993"/>
            <a:ext cx="4470128" cy="219987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669" y="809995"/>
            <a:ext cx="58578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C" spc="-204" dirty="0">
                <a:solidFill>
                  <a:srgbClr val="B92D07"/>
                </a:solidFill>
              </a:rPr>
              <a:t>Desafíos </a:t>
            </a:r>
            <a:r>
              <a:rPr lang="es-EC" spc="-285" dirty="0">
                <a:solidFill>
                  <a:srgbClr val="B92D07"/>
                </a:solidFill>
              </a:rPr>
              <a:t>y</a:t>
            </a:r>
            <a:r>
              <a:rPr lang="es-EC" spc="-660" dirty="0">
                <a:solidFill>
                  <a:srgbClr val="B92D07"/>
                </a:solidFill>
              </a:rPr>
              <a:t> </a:t>
            </a:r>
            <a:r>
              <a:rPr lang="es-EC" spc="-254" dirty="0">
                <a:solidFill>
                  <a:srgbClr val="B92D07"/>
                </a:solidFill>
              </a:rPr>
              <a:t>Problemas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0817" y="3289109"/>
            <a:ext cx="11515344" cy="3480669"/>
            <a:chOff x="0" y="1944397"/>
            <a:chExt cx="11515344" cy="4665178"/>
          </a:xfrm>
        </p:grpSpPr>
        <p:sp>
          <p:nvSpPr>
            <p:cNvPr id="5" name="object 5"/>
            <p:cNvSpPr/>
            <p:nvPr/>
          </p:nvSpPr>
          <p:spPr>
            <a:xfrm>
              <a:off x="0" y="2188451"/>
              <a:ext cx="11515344" cy="44211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334" y="1944397"/>
              <a:ext cx="11383010" cy="4147185"/>
            </a:xfrm>
            <a:custGeom>
              <a:avLst/>
              <a:gdLst/>
              <a:ahLst/>
              <a:cxnLst/>
              <a:rect l="l" t="t" r="r" b="b"/>
              <a:pathLst>
                <a:path w="11383010" h="4147185">
                  <a:moveTo>
                    <a:pt x="11382756" y="0"/>
                  </a:moveTo>
                  <a:lnTo>
                    <a:pt x="0" y="0"/>
                  </a:lnTo>
                  <a:lnTo>
                    <a:pt x="0" y="4146804"/>
                  </a:lnTo>
                  <a:lnTo>
                    <a:pt x="11382756" y="4146804"/>
                  </a:lnTo>
                  <a:lnTo>
                    <a:pt x="11382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4669" y="2902637"/>
            <a:ext cx="9909810" cy="2673168"/>
          </a:xfrm>
          <a:prstGeom prst="rect">
            <a:avLst/>
          </a:prstGeom>
        </p:spPr>
        <p:txBody>
          <a:bodyPr vert="horz" wrap="square" lIns="0" tIns="43815" rIns="0" bIns="0" rtlCol="0" anchor="t">
            <a:spAutoFit/>
          </a:bodyPr>
          <a:lstStyle/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Uno de </a:t>
            </a:r>
            <a:r>
              <a:rPr lang="es-EC" spc="-5" dirty="0">
                <a:latin typeface="Times New Roman"/>
                <a:cs typeface="Times New Roman"/>
              </a:rPr>
              <a:t>los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spc="-5" dirty="0">
                <a:latin typeface="Times New Roman"/>
                <a:cs typeface="Times New Roman"/>
              </a:rPr>
              <a:t>problemas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encontrados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fue</a:t>
            </a:r>
            <a:r>
              <a:rPr sz="1800" dirty="0">
                <a:latin typeface="Times New Roman"/>
                <a:cs typeface="Times New Roman"/>
              </a:rPr>
              <a:t> que para </a:t>
            </a:r>
            <a:r>
              <a:rPr lang="es-EC" dirty="0">
                <a:latin typeface="Times New Roman"/>
                <a:cs typeface="Times New Roman"/>
              </a:rPr>
              <a:t>poder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spc="-10" dirty="0">
                <a:latin typeface="Times New Roman"/>
                <a:cs typeface="Times New Roman"/>
              </a:rPr>
              <a:t>cargar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todos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spc="-5" dirty="0">
                <a:latin typeface="Times New Roman"/>
                <a:cs typeface="Times New Roman"/>
              </a:rPr>
              <a:t>los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datos</a:t>
            </a:r>
            <a:r>
              <a:rPr sz="1800" dirty="0">
                <a:latin typeface="Times New Roman"/>
                <a:cs typeface="Times New Roman"/>
              </a:rPr>
              <a:t> del dataset a la base de </a:t>
            </a:r>
            <a:r>
              <a:rPr lang="es-EC" dirty="0">
                <a:latin typeface="Times New Roman"/>
                <a:cs typeface="Times New Roman"/>
              </a:rPr>
              <a:t>datos</a:t>
            </a:r>
            <a:r>
              <a:rPr sz="1800" dirty="0">
                <a:latin typeface="Times New Roman"/>
                <a:cs typeface="Times New Roman"/>
              </a:rPr>
              <a:t>  MySQL, se </a:t>
            </a:r>
            <a:r>
              <a:rPr lang="es-EC" dirty="0">
                <a:latin typeface="Times New Roman"/>
                <a:cs typeface="Times New Roman"/>
              </a:rPr>
              <a:t>tuvo</a:t>
            </a:r>
            <a:r>
              <a:rPr sz="1800" dirty="0">
                <a:latin typeface="Times New Roman"/>
                <a:cs typeface="Times New Roman"/>
              </a:rPr>
              <a:t> que </a:t>
            </a:r>
            <a:r>
              <a:rPr lang="es-EC" spc="-5" dirty="0">
                <a:latin typeface="Times New Roman"/>
                <a:cs typeface="Times New Roman"/>
              </a:rPr>
              <a:t>cambiar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 </a:t>
            </a:r>
            <a:r>
              <a:rPr lang="es-EC" spc="-5" dirty="0">
                <a:latin typeface="Times New Roman"/>
                <a:cs typeface="Times New Roman"/>
              </a:rPr>
              <a:t>tiempo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spc="-5" dirty="0">
                <a:latin typeface="Times New Roman"/>
                <a:cs typeface="Times New Roman"/>
              </a:rPr>
              <a:t>máximo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lang="es-EC" dirty="0">
                <a:latin typeface="Times New Roman"/>
                <a:cs typeface="Times New Roman"/>
              </a:rPr>
              <a:t>ejecución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lang="es-EC" spc="10" dirty="0">
                <a:latin typeface="Times New Roman"/>
                <a:cs typeface="Times New Roman"/>
              </a:rPr>
              <a:t>ya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que, de </a:t>
            </a:r>
            <a:r>
              <a:rPr lang="es-EC" spc="-5" dirty="0">
                <a:latin typeface="Times New Roman"/>
                <a:cs typeface="Times New Roman"/>
              </a:rPr>
              <a:t>manera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predeterminada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está</a:t>
            </a:r>
            <a:r>
              <a:rPr sz="1800" dirty="0">
                <a:latin typeface="Times New Roman"/>
                <a:cs typeface="Times New Roman"/>
              </a:rPr>
              <a:t>  </a:t>
            </a:r>
            <a:r>
              <a:rPr lang="es-EC" dirty="0">
                <a:latin typeface="Times New Roman"/>
                <a:cs typeface="Times New Roman"/>
              </a:rPr>
              <a:t>establecido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en</a:t>
            </a:r>
            <a:r>
              <a:rPr sz="1800" dirty="0">
                <a:latin typeface="Times New Roman"/>
                <a:cs typeface="Times New Roman"/>
              </a:rPr>
              <a:t> 30 </a:t>
            </a:r>
            <a:r>
              <a:rPr lang="es-EC" dirty="0">
                <a:latin typeface="Times New Roman"/>
                <a:cs typeface="Times New Roman"/>
              </a:rPr>
              <a:t>segundos</a:t>
            </a:r>
            <a:r>
              <a:rPr sz="1800" dirty="0">
                <a:latin typeface="Times New Roman"/>
                <a:cs typeface="Times New Roman"/>
              </a:rPr>
              <a:t> lo que no </a:t>
            </a:r>
            <a:r>
              <a:rPr lang="es-EC" dirty="0">
                <a:latin typeface="Times New Roman"/>
                <a:cs typeface="Times New Roman"/>
              </a:rPr>
              <a:t>permitía</a:t>
            </a:r>
            <a:r>
              <a:rPr sz="1800" dirty="0">
                <a:latin typeface="Times New Roman"/>
                <a:cs typeface="Times New Roman"/>
              </a:rPr>
              <a:t> que </a:t>
            </a:r>
            <a:r>
              <a:rPr lang="es-EC" spc="-5" dirty="0">
                <a:latin typeface="Times New Roman"/>
                <a:cs typeface="Times New Roman"/>
              </a:rPr>
              <a:t>los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datos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fueran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spc="-5" dirty="0">
                <a:latin typeface="Times New Roman"/>
                <a:cs typeface="Times New Roman"/>
              </a:rPr>
              <a:t>cargados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totalmente</a:t>
            </a:r>
            <a:r>
              <a:rPr sz="1800" dirty="0">
                <a:latin typeface="Times New Roman"/>
                <a:cs typeface="Times New Roman"/>
              </a:rPr>
              <a:t>.</a:t>
            </a:r>
            <a:endParaRPr lang="es-ES"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Un problema </a:t>
            </a:r>
            <a:r>
              <a:rPr lang="es-ES" dirty="0">
                <a:latin typeface="Times New Roman"/>
                <a:cs typeface="Times New Roman"/>
              </a:rPr>
              <a:t>al momento de enviar los datos de </a:t>
            </a:r>
            <a:r>
              <a:rPr lang="es-ES" dirty="0" err="1">
                <a:latin typeface="Times New Roman"/>
                <a:cs typeface="Times New Roman"/>
              </a:rPr>
              <a:t>Couch</a:t>
            </a:r>
            <a:r>
              <a:rPr lang="es-ES" dirty="0">
                <a:latin typeface="Times New Roman"/>
                <a:cs typeface="Times New Roman"/>
              </a:rPr>
              <a:t> a </a:t>
            </a:r>
            <a:r>
              <a:rPr lang="es-ES" dirty="0" err="1">
                <a:latin typeface="Times New Roman"/>
                <a:cs typeface="Times New Roman"/>
              </a:rPr>
              <a:t>Elasticsearch</a:t>
            </a:r>
            <a:r>
              <a:rPr lang="es-ES" dirty="0">
                <a:latin typeface="Times New Roman"/>
                <a:cs typeface="Times New Roman"/>
              </a:rPr>
              <a:t> fue el hacer referencia a un </a:t>
            </a:r>
            <a:r>
              <a:rPr lang="es-ES" dirty="0" err="1">
                <a:latin typeface="Times New Roman"/>
                <a:cs typeface="Times New Roman"/>
              </a:rPr>
              <a:t>index</a:t>
            </a:r>
            <a:r>
              <a:rPr lang="es-ES" dirty="0">
                <a:latin typeface="Times New Roman"/>
                <a:cs typeface="Times New Roman"/>
              </a:rPr>
              <a:t>, para que se pueda mandar la colección de los datos hacia ese punto.</a:t>
            </a: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El uso de las herramientas al mismo tiempo</a:t>
            </a:r>
            <a:r>
              <a:rPr lang="es-ES" dirty="0">
                <a:latin typeface="Times New Roman"/>
                <a:cs typeface="Times New Roman"/>
              </a:rPr>
              <a:t>, causa ralentizaciones al equipo puesto que consumen muchos recursos.</a:t>
            </a: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Problema con los datos</a:t>
            </a:r>
            <a:r>
              <a:rPr lang="es-ES" dirty="0">
                <a:latin typeface="Times New Roman"/>
                <a:cs typeface="Times New Roman"/>
              </a:rPr>
              <a:t> recolectados de </a:t>
            </a:r>
            <a:r>
              <a:rPr lang="es-ES" dirty="0" err="1">
                <a:latin typeface="Times New Roman"/>
                <a:cs typeface="Times New Roman"/>
              </a:rPr>
              <a:t>tweeter</a:t>
            </a:r>
            <a:r>
              <a:rPr lang="es-ES" dirty="0">
                <a:latin typeface="Times New Roman"/>
                <a:cs typeface="Times New Roman"/>
              </a:rPr>
              <a:t> debido al formato y al tipo que devuelve.</a:t>
            </a:r>
            <a:endParaRPr lang="es-ES"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s-ES"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s-ES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6152"/>
            <a:ext cx="196850" cy="673735"/>
          </a:xfrm>
          <a:custGeom>
            <a:avLst/>
            <a:gdLst/>
            <a:ahLst/>
            <a:cxnLst/>
            <a:rect l="l" t="t" r="r" b="b"/>
            <a:pathLst>
              <a:path w="196850" h="673735">
                <a:moveTo>
                  <a:pt x="196596" y="0"/>
                </a:moveTo>
                <a:lnTo>
                  <a:pt x="0" y="0"/>
                </a:lnTo>
                <a:lnTo>
                  <a:pt x="0" y="673608"/>
                </a:lnTo>
                <a:lnTo>
                  <a:pt x="196596" y="673608"/>
                </a:lnTo>
                <a:lnTo>
                  <a:pt x="19659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224" y="1216152"/>
            <a:ext cx="195580" cy="673735"/>
          </a:xfrm>
          <a:custGeom>
            <a:avLst/>
            <a:gdLst/>
            <a:ahLst/>
            <a:cxnLst/>
            <a:rect l="l" t="t" r="r" b="b"/>
            <a:pathLst>
              <a:path w="195579" h="673735">
                <a:moveTo>
                  <a:pt x="195072" y="0"/>
                </a:moveTo>
                <a:lnTo>
                  <a:pt x="0" y="0"/>
                </a:lnTo>
                <a:lnTo>
                  <a:pt x="0" y="673608"/>
                </a:lnTo>
                <a:lnTo>
                  <a:pt x="195072" y="673608"/>
                </a:lnTo>
                <a:lnTo>
                  <a:pt x="1950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8348" y="598931"/>
            <a:ext cx="11181588" cy="2168652"/>
            <a:chOff x="498348" y="598931"/>
            <a:chExt cx="11181588" cy="2168652"/>
          </a:xfrm>
        </p:grpSpPr>
        <p:sp>
          <p:nvSpPr>
            <p:cNvPr id="5" name="object 5"/>
            <p:cNvSpPr/>
            <p:nvPr/>
          </p:nvSpPr>
          <p:spPr>
            <a:xfrm>
              <a:off x="534924" y="1216151"/>
              <a:ext cx="105410" cy="673735"/>
            </a:xfrm>
            <a:custGeom>
              <a:avLst/>
              <a:gdLst/>
              <a:ahLst/>
              <a:cxnLst/>
              <a:rect l="l" t="t" r="r" b="b"/>
              <a:pathLst>
                <a:path w="105409" h="673735">
                  <a:moveTo>
                    <a:pt x="0" y="673608"/>
                  </a:moveTo>
                  <a:lnTo>
                    <a:pt x="105156" y="673608"/>
                  </a:lnTo>
                  <a:lnTo>
                    <a:pt x="105156" y="0"/>
                  </a:lnTo>
                  <a:lnTo>
                    <a:pt x="0" y="0"/>
                  </a:lnTo>
                  <a:lnTo>
                    <a:pt x="0" y="67360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8348" y="598931"/>
              <a:ext cx="11181588" cy="2168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9668" y="651345"/>
            <a:ext cx="10907395" cy="189483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30860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4180"/>
              </a:spcBef>
            </a:pPr>
            <a:r>
              <a:rPr sz="4800" spc="-225" dirty="0">
                <a:solidFill>
                  <a:srgbClr val="000000"/>
                </a:solidFill>
              </a:rPr>
              <a:t>Conclusiones </a:t>
            </a:r>
            <a:r>
              <a:rPr sz="4800" spc="-250" dirty="0">
                <a:solidFill>
                  <a:srgbClr val="000000"/>
                </a:solidFill>
              </a:rPr>
              <a:t>y</a:t>
            </a:r>
            <a:r>
              <a:rPr sz="4800" spc="-665" dirty="0">
                <a:solidFill>
                  <a:srgbClr val="000000"/>
                </a:solidFill>
              </a:rPr>
              <a:t> </a:t>
            </a:r>
            <a:r>
              <a:rPr sz="4800" spc="-254" dirty="0">
                <a:solidFill>
                  <a:srgbClr val="000000"/>
                </a:solidFill>
              </a:rPr>
              <a:t>recomendaciones</a:t>
            </a:r>
            <a:endParaRPr sz="4800"/>
          </a:p>
        </p:txBody>
      </p:sp>
      <p:sp>
        <p:nvSpPr>
          <p:cNvPr id="8" name="object 8"/>
          <p:cNvSpPr txBox="1"/>
          <p:nvPr/>
        </p:nvSpPr>
        <p:spPr>
          <a:xfrm>
            <a:off x="1123899" y="2818256"/>
            <a:ext cx="9707880" cy="30283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397510" indent="-229235" algn="just">
              <a:lnSpc>
                <a:spcPct val="90100"/>
              </a:lnSpc>
              <a:spcBef>
                <a:spcPts val="355"/>
              </a:spcBef>
              <a:buFont typeface="Arial"/>
              <a:buChar char="•"/>
              <a:tabLst>
                <a:tab pos="241935" algn="l"/>
              </a:tabLst>
            </a:pPr>
            <a:r>
              <a:rPr sz="2200" spc="-5" dirty="0">
                <a:latin typeface="Carlito"/>
                <a:cs typeface="Carlito"/>
              </a:rPr>
              <a:t>La importación y </a:t>
            </a:r>
            <a:r>
              <a:rPr sz="2200" spc="-10" dirty="0">
                <a:latin typeface="Carlito"/>
                <a:cs typeface="Carlito"/>
              </a:rPr>
              <a:t>exportación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5" dirty="0">
                <a:latin typeface="Carlito"/>
                <a:cs typeface="Carlito"/>
              </a:rPr>
              <a:t>datos </a:t>
            </a:r>
            <a:r>
              <a:rPr sz="2200" spc="-5" dirty="0">
                <a:latin typeface="Carlito"/>
                <a:cs typeface="Carlito"/>
              </a:rPr>
              <a:t>es </a:t>
            </a:r>
            <a:r>
              <a:rPr sz="2200" spc="-10" dirty="0">
                <a:latin typeface="Carlito"/>
                <a:cs typeface="Carlito"/>
              </a:rPr>
              <a:t>algo que </a:t>
            </a:r>
            <a:r>
              <a:rPr sz="2200" spc="-5" dirty="0">
                <a:latin typeface="Carlito"/>
                <a:cs typeface="Carlito"/>
              </a:rPr>
              <a:t>se </a:t>
            </a:r>
            <a:r>
              <a:rPr sz="2200" spc="-10" dirty="0">
                <a:latin typeface="Carlito"/>
                <a:cs typeface="Carlito"/>
              </a:rPr>
              <a:t>debe hacer </a:t>
            </a:r>
            <a:r>
              <a:rPr sz="2200" spc="-20" dirty="0">
                <a:latin typeface="Carlito"/>
                <a:cs typeface="Carlito"/>
              </a:rPr>
              <a:t>para </a:t>
            </a:r>
            <a:r>
              <a:rPr sz="2200" spc="-10" dirty="0">
                <a:latin typeface="Carlito"/>
                <a:cs typeface="Carlito"/>
              </a:rPr>
              <a:t>cumplir </a:t>
            </a:r>
            <a:r>
              <a:rPr sz="2200" spc="-5" dirty="0">
                <a:latin typeface="Carlito"/>
                <a:cs typeface="Carlito"/>
              </a:rPr>
              <a:t>la  </a:t>
            </a:r>
            <a:r>
              <a:rPr sz="2200" spc="-15" dirty="0">
                <a:latin typeface="Carlito"/>
                <a:cs typeface="Carlito"/>
              </a:rPr>
              <a:t>arquitectura </a:t>
            </a:r>
            <a:r>
              <a:rPr sz="2200" spc="-5" dirty="0">
                <a:latin typeface="Carlito"/>
                <a:cs typeface="Carlito"/>
              </a:rPr>
              <a:t>del </a:t>
            </a:r>
            <a:r>
              <a:rPr sz="2200" spc="-20" dirty="0">
                <a:latin typeface="Carlito"/>
                <a:cs typeface="Carlito"/>
              </a:rPr>
              <a:t>proyecto, </a:t>
            </a:r>
            <a:r>
              <a:rPr sz="2200" spc="-5" dirty="0">
                <a:latin typeface="Carlito"/>
                <a:cs typeface="Carlito"/>
              </a:rPr>
              <a:t>así </a:t>
            </a:r>
            <a:r>
              <a:rPr sz="2200" spc="-10" dirty="0">
                <a:latin typeface="Carlito"/>
                <a:cs typeface="Carlito"/>
              </a:rPr>
              <a:t>que, </a:t>
            </a:r>
            <a:r>
              <a:rPr sz="2200" spc="-15" dirty="0">
                <a:latin typeface="Carlito"/>
                <a:cs typeface="Carlito"/>
              </a:rPr>
              <a:t>hay </a:t>
            </a:r>
            <a:r>
              <a:rPr sz="2200" spc="-10" dirty="0">
                <a:latin typeface="Carlito"/>
                <a:cs typeface="Carlito"/>
              </a:rPr>
              <a:t>que </a:t>
            </a:r>
            <a:r>
              <a:rPr sz="2200" spc="-5" dirty="0">
                <a:latin typeface="Carlito"/>
                <a:cs typeface="Carlito"/>
              </a:rPr>
              <a:t>saber bien la </a:t>
            </a:r>
            <a:r>
              <a:rPr sz="2200" spc="-15" dirty="0">
                <a:latin typeface="Carlito"/>
                <a:cs typeface="Carlito"/>
              </a:rPr>
              <a:t>estructura </a:t>
            </a:r>
            <a:r>
              <a:rPr sz="2200" spc="-5" dirty="0">
                <a:latin typeface="Carlito"/>
                <a:cs typeface="Carlito"/>
              </a:rPr>
              <a:t>de los </a:t>
            </a:r>
            <a:r>
              <a:rPr sz="2200" spc="-20" dirty="0">
                <a:latin typeface="Carlito"/>
                <a:cs typeface="Carlito"/>
              </a:rPr>
              <a:t>datos  para </a:t>
            </a:r>
            <a:r>
              <a:rPr sz="2200" spc="-5" dirty="0">
                <a:latin typeface="Carlito"/>
                <a:cs typeface="Carlito"/>
              </a:rPr>
              <a:t>no </a:t>
            </a:r>
            <a:r>
              <a:rPr sz="2200" spc="-10" dirty="0">
                <a:latin typeface="Carlito"/>
                <a:cs typeface="Carlito"/>
              </a:rPr>
              <a:t>tener problemas </a:t>
            </a:r>
            <a:r>
              <a:rPr sz="2200" spc="-5" dirty="0">
                <a:latin typeface="Carlito"/>
                <a:cs typeface="Carlito"/>
              </a:rPr>
              <a:t>al </a:t>
            </a:r>
            <a:r>
              <a:rPr sz="2200" spc="-15" dirty="0">
                <a:latin typeface="Carlito"/>
                <a:cs typeface="Carlito"/>
              </a:rPr>
              <a:t>momento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5" dirty="0">
                <a:latin typeface="Carlito"/>
                <a:cs typeface="Carlito"/>
              </a:rPr>
              <a:t>exportar </a:t>
            </a:r>
            <a:r>
              <a:rPr sz="2200" spc="-5" dirty="0">
                <a:latin typeface="Carlito"/>
                <a:cs typeface="Carlito"/>
              </a:rPr>
              <a:t>o </a:t>
            </a:r>
            <a:r>
              <a:rPr sz="2200" spc="-10" dirty="0">
                <a:latin typeface="Carlito"/>
                <a:cs typeface="Carlito"/>
              </a:rPr>
              <a:t>importar</a:t>
            </a:r>
            <a:r>
              <a:rPr sz="2200" spc="12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estos.</a:t>
            </a:r>
            <a:endParaRPr sz="2200">
              <a:latin typeface="Carlito"/>
              <a:cs typeface="Carlito"/>
            </a:endParaRPr>
          </a:p>
          <a:p>
            <a:pPr marL="241300" marR="252729" indent="-229235">
              <a:lnSpc>
                <a:spcPts val="2380"/>
              </a:lnSpc>
              <a:spcBef>
                <a:spcPts val="103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latin typeface="Carlito"/>
                <a:cs typeface="Carlito"/>
              </a:rPr>
              <a:t>La </a:t>
            </a:r>
            <a:r>
              <a:rPr sz="2200" spc="-15" dirty="0">
                <a:latin typeface="Carlito"/>
                <a:cs typeface="Carlito"/>
              </a:rPr>
              <a:t>limpieza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5" dirty="0">
                <a:latin typeface="Carlito"/>
                <a:cs typeface="Carlito"/>
              </a:rPr>
              <a:t>datos </a:t>
            </a:r>
            <a:r>
              <a:rPr sz="2200" spc="-5" dirty="0">
                <a:latin typeface="Carlito"/>
                <a:cs typeface="Carlito"/>
              </a:rPr>
              <a:t>es un </a:t>
            </a:r>
            <a:r>
              <a:rPr sz="2200" spc="-15" dirty="0">
                <a:latin typeface="Carlito"/>
                <a:cs typeface="Carlito"/>
              </a:rPr>
              <a:t>tema </a:t>
            </a:r>
            <a:r>
              <a:rPr sz="2200" spc="-10" dirty="0">
                <a:latin typeface="Carlito"/>
                <a:cs typeface="Carlito"/>
              </a:rPr>
              <a:t>importante que </a:t>
            </a:r>
            <a:r>
              <a:rPr sz="2200" spc="-5" dirty="0">
                <a:latin typeface="Carlito"/>
                <a:cs typeface="Carlito"/>
              </a:rPr>
              <a:t>se </a:t>
            </a:r>
            <a:r>
              <a:rPr sz="2200" spc="-10" dirty="0">
                <a:latin typeface="Carlito"/>
                <a:cs typeface="Carlito"/>
              </a:rPr>
              <a:t>debe hacer </a:t>
            </a:r>
            <a:r>
              <a:rPr sz="2200" spc="-20" dirty="0">
                <a:latin typeface="Carlito"/>
                <a:cs typeface="Carlito"/>
              </a:rPr>
              <a:t>para </a:t>
            </a:r>
            <a:r>
              <a:rPr sz="2200" spc="-10" dirty="0">
                <a:latin typeface="Carlito"/>
                <a:cs typeface="Carlito"/>
              </a:rPr>
              <a:t>que </a:t>
            </a:r>
            <a:r>
              <a:rPr sz="2200" dirty="0">
                <a:latin typeface="Carlito"/>
                <a:cs typeface="Carlito"/>
              </a:rPr>
              <a:t>al  </a:t>
            </a:r>
            <a:r>
              <a:rPr sz="2200" spc="-15" dirty="0">
                <a:latin typeface="Carlito"/>
                <a:cs typeface="Carlito"/>
              </a:rPr>
              <a:t>momento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0" dirty="0">
                <a:latin typeface="Carlito"/>
                <a:cs typeface="Carlito"/>
              </a:rPr>
              <a:t>realizar </a:t>
            </a:r>
            <a:r>
              <a:rPr sz="2200" spc="-5" dirty="0">
                <a:latin typeface="Carlito"/>
                <a:cs typeface="Carlito"/>
              </a:rPr>
              <a:t>las visualizaciones </a:t>
            </a:r>
            <a:r>
              <a:rPr sz="2200" spc="-15" dirty="0">
                <a:latin typeface="Carlito"/>
                <a:cs typeface="Carlito"/>
              </a:rPr>
              <a:t>estas </a:t>
            </a:r>
            <a:r>
              <a:rPr sz="2200" spc="-10" dirty="0">
                <a:latin typeface="Carlito"/>
                <a:cs typeface="Carlito"/>
              </a:rPr>
              <a:t>puedan </a:t>
            </a:r>
            <a:r>
              <a:rPr sz="2200" spc="-5" dirty="0">
                <a:latin typeface="Carlito"/>
                <a:cs typeface="Carlito"/>
              </a:rPr>
              <a:t>ser lo más </a:t>
            </a:r>
            <a:r>
              <a:rPr sz="2200" spc="-25" dirty="0">
                <a:latin typeface="Carlito"/>
                <a:cs typeface="Carlito"/>
              </a:rPr>
              <a:t>exacta </a:t>
            </a:r>
            <a:r>
              <a:rPr sz="2200" spc="-5" dirty="0">
                <a:latin typeface="Carlito"/>
                <a:cs typeface="Carlito"/>
              </a:rPr>
              <a:t>posibles y  </a:t>
            </a:r>
            <a:r>
              <a:rPr sz="2200" spc="-10" dirty="0">
                <a:latin typeface="Carlito"/>
                <a:cs typeface="Carlito"/>
              </a:rPr>
              <a:t>puedan cumplir </a:t>
            </a:r>
            <a:r>
              <a:rPr sz="2200" spc="-15" dirty="0">
                <a:latin typeface="Carlito"/>
                <a:cs typeface="Carlito"/>
              </a:rPr>
              <a:t>con </a:t>
            </a:r>
            <a:r>
              <a:rPr sz="2200" spc="-5" dirty="0">
                <a:latin typeface="Carlito"/>
                <a:cs typeface="Carlito"/>
              </a:rPr>
              <a:t>su</a:t>
            </a:r>
            <a:r>
              <a:rPr sz="2200" spc="2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propósito.</a:t>
            </a:r>
            <a:endParaRPr sz="2200">
              <a:latin typeface="Carlito"/>
              <a:cs typeface="Carlito"/>
            </a:endParaRPr>
          </a:p>
          <a:p>
            <a:pPr marL="241300" marR="5080" indent="-229235">
              <a:lnSpc>
                <a:spcPts val="238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latin typeface="Carlito"/>
                <a:cs typeface="Carlito"/>
              </a:rPr>
              <a:t>La </a:t>
            </a:r>
            <a:r>
              <a:rPr sz="2200" spc="-10" dirty="0">
                <a:latin typeface="Carlito"/>
                <a:cs typeface="Carlito"/>
              </a:rPr>
              <a:t>información que </a:t>
            </a:r>
            <a:r>
              <a:rPr sz="2200" dirty="0">
                <a:latin typeface="Carlito"/>
                <a:cs typeface="Carlito"/>
              </a:rPr>
              <a:t>se </a:t>
            </a:r>
            <a:r>
              <a:rPr sz="2200" spc="-10" dirty="0">
                <a:latin typeface="Carlito"/>
                <a:cs typeface="Carlito"/>
              </a:rPr>
              <a:t>puede obtener </a:t>
            </a:r>
            <a:r>
              <a:rPr sz="2200" spc="-5" dirty="0">
                <a:latin typeface="Carlito"/>
                <a:cs typeface="Carlito"/>
              </a:rPr>
              <a:t>en base a los </a:t>
            </a:r>
            <a:r>
              <a:rPr sz="2200" spc="-15" dirty="0">
                <a:latin typeface="Carlito"/>
                <a:cs typeface="Carlito"/>
              </a:rPr>
              <a:t>datos </a:t>
            </a:r>
            <a:r>
              <a:rPr sz="2200" spc="-10" dirty="0">
                <a:latin typeface="Carlito"/>
                <a:cs typeface="Carlito"/>
              </a:rPr>
              <a:t>obtenidos </a:t>
            </a:r>
            <a:r>
              <a:rPr sz="2200" spc="-5" dirty="0">
                <a:latin typeface="Carlito"/>
                <a:cs typeface="Carlito"/>
              </a:rPr>
              <a:t>es muy  </a:t>
            </a:r>
            <a:r>
              <a:rPr sz="2200" spc="-10" dirty="0">
                <a:latin typeface="Carlito"/>
                <a:cs typeface="Carlito"/>
              </a:rPr>
              <a:t>importante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10" dirty="0">
                <a:latin typeface="Carlito"/>
                <a:cs typeface="Carlito"/>
              </a:rPr>
              <a:t>variada, hemos </a:t>
            </a:r>
            <a:r>
              <a:rPr sz="2200" spc="-15" dirty="0">
                <a:latin typeface="Carlito"/>
                <a:cs typeface="Carlito"/>
              </a:rPr>
              <a:t>visto como </a:t>
            </a:r>
            <a:r>
              <a:rPr sz="2200" spc="-5" dirty="0">
                <a:latin typeface="Carlito"/>
                <a:cs typeface="Carlito"/>
              </a:rPr>
              <a:t>la </a:t>
            </a:r>
            <a:r>
              <a:rPr sz="2200" spc="-10" dirty="0">
                <a:latin typeface="Carlito"/>
                <a:cs typeface="Carlito"/>
              </a:rPr>
              <a:t>información </a:t>
            </a:r>
            <a:r>
              <a:rPr sz="2200" spc="-15" dirty="0">
                <a:latin typeface="Carlito"/>
                <a:cs typeface="Carlito"/>
              </a:rPr>
              <a:t>construye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10" dirty="0">
                <a:latin typeface="Carlito"/>
                <a:cs typeface="Carlito"/>
              </a:rPr>
              <a:t>nos </a:t>
            </a:r>
            <a:r>
              <a:rPr sz="2200" spc="-5" dirty="0">
                <a:latin typeface="Carlito"/>
                <a:cs typeface="Carlito"/>
              </a:rPr>
              <a:t>da </a:t>
            </a:r>
            <a:r>
              <a:rPr sz="2200" spc="-10" dirty="0">
                <a:latin typeface="Carlito"/>
                <a:cs typeface="Carlito"/>
              </a:rPr>
              <a:t>una </a:t>
            </a:r>
            <a:r>
              <a:rPr sz="2200" spc="-5" dirty="0">
                <a:latin typeface="Carlito"/>
                <a:cs typeface="Carlito"/>
              </a:rPr>
              <a:t>idea  </a:t>
            </a:r>
            <a:r>
              <a:rPr sz="2200" spc="-15" dirty="0">
                <a:latin typeface="Carlito"/>
                <a:cs typeface="Carlito"/>
              </a:rPr>
              <a:t>clara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5" dirty="0">
                <a:latin typeface="Carlito"/>
                <a:cs typeface="Carlito"/>
              </a:rPr>
              <a:t>preferencias </a:t>
            </a:r>
            <a:r>
              <a:rPr sz="2200" spc="-5" dirty="0">
                <a:latin typeface="Carlito"/>
                <a:cs typeface="Carlito"/>
              </a:rPr>
              <a:t>e ideas, de </a:t>
            </a:r>
            <a:r>
              <a:rPr sz="2200" spc="-10" dirty="0">
                <a:latin typeface="Carlito"/>
                <a:cs typeface="Carlito"/>
              </a:rPr>
              <a:t>que </a:t>
            </a:r>
            <a:r>
              <a:rPr sz="2200" spc="-5" dirty="0">
                <a:latin typeface="Carlito"/>
                <a:cs typeface="Carlito"/>
              </a:rPr>
              <a:t>se </a:t>
            </a:r>
            <a:r>
              <a:rPr sz="2200" spc="-15" dirty="0">
                <a:latin typeface="Carlito"/>
                <a:cs typeface="Carlito"/>
              </a:rPr>
              <a:t>está </a:t>
            </a:r>
            <a:r>
              <a:rPr sz="2200" spc="-10" dirty="0">
                <a:latin typeface="Carlito"/>
                <a:cs typeface="Carlito"/>
              </a:rPr>
              <a:t>hablando</a:t>
            </a:r>
            <a:r>
              <a:rPr sz="2200" spc="6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actualmente.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6484620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0" y="0"/>
                </a:moveTo>
                <a:lnTo>
                  <a:pt x="0" y="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0154" y="2730331"/>
            <a:ext cx="1551433" cy="143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3082" y="4207276"/>
            <a:ext cx="1336643" cy="2027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24681" y="1932326"/>
            <a:ext cx="1814779" cy="871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5284" y="2871216"/>
            <a:ext cx="2093976" cy="1258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5284" y="4198620"/>
            <a:ext cx="2093976" cy="209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4791" y="1844039"/>
            <a:ext cx="3209543" cy="1173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38982" y="3086100"/>
            <a:ext cx="3145353" cy="32080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65136" y="1844039"/>
            <a:ext cx="2148689" cy="1181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84862" y="3278038"/>
            <a:ext cx="1799330" cy="398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5101" y="3810000"/>
            <a:ext cx="1539801" cy="124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457450" y="557606"/>
            <a:ext cx="70681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0" dirty="0">
                <a:solidFill>
                  <a:srgbClr val="000000"/>
                </a:solidFill>
              </a:rPr>
              <a:t>Recursos </a:t>
            </a:r>
            <a:r>
              <a:rPr sz="4000" spc="-210" dirty="0">
                <a:solidFill>
                  <a:srgbClr val="000000"/>
                </a:solidFill>
              </a:rPr>
              <a:t>y </a:t>
            </a:r>
            <a:r>
              <a:rPr sz="4000" spc="-204" dirty="0">
                <a:solidFill>
                  <a:srgbClr val="000000"/>
                </a:solidFill>
              </a:rPr>
              <a:t>Herramientas</a:t>
            </a:r>
            <a:r>
              <a:rPr sz="4000" spc="-540" dirty="0">
                <a:solidFill>
                  <a:srgbClr val="000000"/>
                </a:solidFill>
              </a:rPr>
              <a:t> </a:t>
            </a:r>
            <a:r>
              <a:rPr sz="4000" spc="-229" dirty="0">
                <a:solidFill>
                  <a:srgbClr val="000000"/>
                </a:solidFill>
              </a:rPr>
              <a:t>utilizadas</a:t>
            </a:r>
            <a:endParaRPr sz="4000"/>
          </a:p>
        </p:txBody>
      </p:sp>
      <p:pic>
        <p:nvPicPr>
          <p:cNvPr id="1026" name="Picture 2" descr="Microsoft Access 2019 - Descargar Gratis para PC">
            <a:extLst>
              <a:ext uri="{FF2B5EF4-FFF2-40B4-BE49-F238E27FC236}">
                <a16:creationId xmlns:a16="http://schemas.microsoft.com/office/drawing/2014/main" id="{B45C4E75-0940-408E-9025-8822615F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68" y="5046451"/>
            <a:ext cx="2500947" cy="150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siness Intelligence: o que essa ferramenta faz? Acerte na sua análise">
            <a:extLst>
              <a:ext uri="{FF2B5EF4-FFF2-40B4-BE49-F238E27FC236}">
                <a16:creationId xmlns:a16="http://schemas.microsoft.com/office/drawing/2014/main" id="{9C42467E-FCCD-4F8E-BDA5-E020DA018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24" y="1692769"/>
            <a:ext cx="1943071" cy="10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exión NodeJS con MongoDB Atlas">
            <a:extLst>
              <a:ext uri="{FF2B5EF4-FFF2-40B4-BE49-F238E27FC236}">
                <a16:creationId xmlns:a16="http://schemas.microsoft.com/office/drawing/2014/main" id="{ED229669-29DC-4942-9CBC-4AD1C815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06" y="1139270"/>
            <a:ext cx="2438218" cy="10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99405C-DB4C-47C5-9BDF-CFF8EE05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spc="-210">
                <a:solidFill>
                  <a:schemeClr val="bg1"/>
                </a:solidFill>
                <a:latin typeface="+mj-lt"/>
                <a:cs typeface="+mj-cs"/>
              </a:rPr>
              <a:t>Ar</a:t>
            </a:r>
            <a:r>
              <a:rPr lang="en-US" sz="4400" b="1" kern="1200" spc="-245">
                <a:solidFill>
                  <a:schemeClr val="bg1"/>
                </a:solidFill>
                <a:latin typeface="+mj-lt"/>
                <a:cs typeface="+mj-cs"/>
              </a:rPr>
              <a:t>qui</a:t>
            </a:r>
            <a:r>
              <a:rPr lang="en-US" sz="4400" b="1" kern="1200" spc="-270">
                <a:solidFill>
                  <a:schemeClr val="bg1"/>
                </a:solidFill>
                <a:latin typeface="+mj-lt"/>
                <a:cs typeface="+mj-cs"/>
              </a:rPr>
              <a:t>tectu</a:t>
            </a:r>
            <a:r>
              <a:rPr lang="en-US" sz="4400" b="1" kern="1200" spc="-305">
                <a:solidFill>
                  <a:schemeClr val="bg1"/>
                </a:solidFill>
                <a:latin typeface="+mj-lt"/>
                <a:cs typeface="+mj-cs"/>
              </a:rPr>
              <a:t>r</a:t>
            </a:r>
            <a:r>
              <a:rPr lang="en-US" sz="4400" b="1" kern="1200" spc="-190">
                <a:solidFill>
                  <a:schemeClr val="bg1"/>
                </a:solidFill>
                <a:latin typeface="+mj-lt"/>
                <a:cs typeface="+mj-cs"/>
              </a:rPr>
              <a:t>a  </a:t>
            </a:r>
            <a:r>
              <a:rPr lang="en-US" sz="4400" b="1" kern="1200" spc="-215">
                <a:solidFill>
                  <a:schemeClr val="bg1"/>
                </a:solidFill>
                <a:latin typeface="+mj-lt"/>
                <a:cs typeface="+mj-cs"/>
              </a:rPr>
              <a:t>de la</a:t>
            </a:r>
            <a:r>
              <a:rPr lang="en-US" sz="4400" b="1" kern="1200" spc="-385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4400" b="1" kern="1200" spc="-195">
                <a:solidFill>
                  <a:schemeClr val="bg1"/>
                </a:solidFill>
                <a:latin typeface="+mj-lt"/>
                <a:cs typeface="+mj-cs"/>
              </a:rPr>
              <a:t>Solución</a:t>
            </a:r>
            <a:endParaRPr lang="en-US" b="1" kern="120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BEA65-8CB8-4625-A98F-86898AF5A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2" r="278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2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D1AFDC-0341-4962-B4A2-E5D24CFF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5000" kern="1200" spc="-280" dirty="0" err="1">
                <a:solidFill>
                  <a:schemeClr val="bg1"/>
                </a:solidFill>
                <a:latin typeface="+mj-lt"/>
                <a:cs typeface="+mj-cs"/>
              </a:rPr>
              <a:t>Pulso</a:t>
            </a:r>
            <a:r>
              <a:rPr lang="en-US" sz="5000" kern="1200" spc="-280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5000" kern="1200" spc="-385" dirty="0" err="1">
                <a:solidFill>
                  <a:schemeClr val="bg1"/>
                </a:solidFill>
                <a:latin typeface="+mj-lt"/>
                <a:cs typeface="+mj-cs"/>
              </a:rPr>
              <a:t>político</a:t>
            </a:r>
            <a:r>
              <a:rPr lang="en-US" sz="5000" kern="1200" spc="-385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5000" kern="1200" spc="-385" dirty="0" err="1">
                <a:solidFill>
                  <a:schemeClr val="bg1"/>
                </a:solidFill>
                <a:latin typeface="+mj-lt"/>
                <a:cs typeface="+mj-cs"/>
              </a:rPr>
              <a:t>en</a:t>
            </a:r>
            <a:r>
              <a:rPr lang="en-US" sz="5000" kern="1200" spc="-385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5000" kern="1200" spc="-130" dirty="0">
                <a:solidFill>
                  <a:schemeClr val="bg1"/>
                </a:solidFill>
                <a:latin typeface="+mj-lt"/>
                <a:cs typeface="+mj-cs"/>
              </a:rPr>
              <a:t>20  </a:t>
            </a:r>
            <a:r>
              <a:rPr lang="en-US" sz="5000" kern="1200" spc="-325" dirty="0" err="1">
                <a:solidFill>
                  <a:schemeClr val="bg1"/>
                </a:solidFill>
                <a:latin typeface="+mj-lt"/>
                <a:cs typeface="+mj-cs"/>
              </a:rPr>
              <a:t>Ciudades</a:t>
            </a:r>
            <a:r>
              <a:rPr lang="en-US" sz="5000" kern="1200" spc="-325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5000" kern="1200" spc="-375" dirty="0" err="1">
                <a:solidFill>
                  <a:schemeClr val="bg1"/>
                </a:solidFill>
                <a:latin typeface="+mj-lt"/>
                <a:cs typeface="+mj-cs"/>
              </a:rPr>
              <a:t>Principales</a:t>
            </a:r>
            <a:r>
              <a:rPr lang="en-US" sz="5000" kern="1200" spc="-810" dirty="0">
                <a:solidFill>
                  <a:schemeClr val="bg1"/>
                </a:solidFill>
                <a:latin typeface="+mj-lt"/>
                <a:cs typeface="+mj-cs"/>
              </a:rPr>
              <a:t>  </a:t>
            </a:r>
            <a:r>
              <a:rPr lang="en-US" sz="5000" kern="1200" spc="-390" dirty="0">
                <a:solidFill>
                  <a:schemeClr val="bg1"/>
                </a:solidFill>
                <a:latin typeface="+mj-lt"/>
                <a:cs typeface="+mj-cs"/>
              </a:rPr>
              <a:t>del  </a:t>
            </a:r>
            <a:r>
              <a:rPr lang="en-US" sz="5000" kern="1200" spc="-430" dirty="0" err="1">
                <a:solidFill>
                  <a:schemeClr val="bg1"/>
                </a:solidFill>
                <a:latin typeface="+mj-lt"/>
                <a:cs typeface="+mj-cs"/>
              </a:rPr>
              <a:t>país</a:t>
            </a:r>
            <a:endParaRPr lang="en-US" sz="5000" kern="120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3074" name="Picture 2" descr="Política de Ecuador - Home | Facebook">
            <a:extLst>
              <a:ext uri="{FF2B5EF4-FFF2-40B4-BE49-F238E27FC236}">
                <a16:creationId xmlns:a16="http://schemas.microsoft.com/office/drawing/2014/main" id="{512D28D8-A9FB-421C-8917-EFFA91903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"/>
          <a:stretch/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61E47F-6FAC-41F1-849D-3FDC3260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Recopilación de los datos de Tweeter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B54FA059-A186-472E-966A-0794732B2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3"/>
          <a:stretch/>
        </p:blipFill>
        <p:spPr>
          <a:xfrm>
            <a:off x="5153822" y="723159"/>
            <a:ext cx="6553545" cy="54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4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FF8D51-268A-4FEB-AD50-6496DAB4E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8115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 spc="-210">
                <a:solidFill>
                  <a:schemeClr val="bg1"/>
                </a:solidFill>
                <a:latin typeface="+mj-lt"/>
                <a:cs typeface="+mj-cs"/>
              </a:rPr>
              <a:t>Colecciones </a:t>
            </a:r>
            <a:r>
              <a:rPr lang="en-US" sz="4800" kern="1200" spc="-175">
                <a:solidFill>
                  <a:schemeClr val="bg1"/>
                </a:solidFill>
                <a:latin typeface="+mj-lt"/>
                <a:cs typeface="+mj-cs"/>
              </a:rPr>
              <a:t>en</a:t>
            </a:r>
            <a:r>
              <a:rPr lang="en-US" sz="4800" kern="1200" spc="-509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4800" kern="1200" spc="-180">
                <a:solidFill>
                  <a:schemeClr val="bg1"/>
                </a:solidFill>
                <a:latin typeface="+mj-lt"/>
                <a:cs typeface="+mj-cs"/>
              </a:rPr>
              <a:t>Couch</a:t>
            </a:r>
            <a:endParaRPr lang="en-US" sz="4800" kern="1200">
              <a:solidFill>
                <a:schemeClr val="bg1"/>
              </a:solidFill>
              <a:latin typeface="+mj-lt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D9CAAA1-02A1-4707-9A33-7189E319A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" r="-1" b="-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99362E-9E37-4844-8CD6-9763FE02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chemeClr val="bg1"/>
                </a:solidFill>
                <a:latin typeface="+mj-lt"/>
                <a:cs typeface="+mj-cs"/>
              </a:rPr>
              <a:t>Mapping en Elasticsearch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5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8984FC65D3AA41A46E8AA0449C3FAB" ma:contentTypeVersion="12" ma:contentTypeDescription="Crear nuevo documento." ma:contentTypeScope="" ma:versionID="6c234391a5c652300d03cfae46e54c1d">
  <xsd:schema xmlns:xsd="http://www.w3.org/2001/XMLSchema" xmlns:xs="http://www.w3.org/2001/XMLSchema" xmlns:p="http://schemas.microsoft.com/office/2006/metadata/properties" xmlns:ns3="92ff1063-109c-49d9-9fb0-9580aa0149ca" xmlns:ns4="b44236c9-62bb-4ed3-b7e7-1e51ef2cbcf6" targetNamespace="http://schemas.microsoft.com/office/2006/metadata/properties" ma:root="true" ma:fieldsID="21c72327feb5df82774a1e95f07b22d7" ns3:_="" ns4:_="">
    <xsd:import namespace="92ff1063-109c-49d9-9fb0-9580aa0149ca"/>
    <xsd:import namespace="b44236c9-62bb-4ed3-b7e7-1e51ef2cbc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f1063-109c-49d9-9fb0-9580aa0149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4236c9-62bb-4ed3-b7e7-1e51ef2cbc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03AC39-C504-4992-8F60-F8DA939EA0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596EC9-ED6F-4CDA-B266-238AB9792884}">
  <ds:schemaRefs>
    <ds:schemaRef ds:uri="92ff1063-109c-49d9-9fb0-9580aa0149ca"/>
    <ds:schemaRef ds:uri="b44236c9-62bb-4ed3-b7e7-1e51ef2cbc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9880984-B86A-472B-B34F-2E16AFCA1EE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2ff1063-109c-49d9-9fb0-9580aa0149ca"/>
    <ds:schemaRef ds:uri="http://purl.org/dc/terms/"/>
    <ds:schemaRef ds:uri="http://schemas.openxmlformats.org/package/2006/metadata/core-properties"/>
    <ds:schemaRef ds:uri="b44236c9-62bb-4ed3-b7e7-1e51ef2cbcf6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1064</Words>
  <Application>Microsoft Office PowerPoint</Application>
  <PresentationFormat>Panorámica</PresentationFormat>
  <Paragraphs>99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2" baseType="lpstr">
      <vt:lpstr>Arial</vt:lpstr>
      <vt:lpstr>Calibri</vt:lpstr>
      <vt:lpstr>Carlito</vt:lpstr>
      <vt:lpstr>Symbol</vt:lpstr>
      <vt:lpstr>Times New Roman</vt:lpstr>
      <vt:lpstr>Trebuchet MS</vt:lpstr>
      <vt:lpstr>Wingdings</vt:lpstr>
      <vt:lpstr>Office Theme</vt:lpstr>
      <vt:lpstr>Presentación de PowerPoint</vt:lpstr>
      <vt:lpstr>Definición de caso de estudio</vt:lpstr>
      <vt:lpstr>Descripción del  equipo de  trabajo y sus  tareas a realizar.</vt:lpstr>
      <vt:lpstr>Recursos y Herramientas utilizadas</vt:lpstr>
      <vt:lpstr>Arquitectura  de la Solución</vt:lpstr>
      <vt:lpstr>Pulso político en 20  Ciudades Principales  del  país</vt:lpstr>
      <vt:lpstr>Recopilación de los datos de Tweeter</vt:lpstr>
      <vt:lpstr>Colecciones en Couch</vt:lpstr>
      <vt:lpstr>Mapping en Elasticsearch</vt:lpstr>
      <vt:lpstr>Creación de Index Pattern</vt:lpstr>
      <vt:lpstr>Top usuarios que más publicaron acerca del tema</vt:lpstr>
      <vt:lpstr>Tweets que tuvieron un contenido más extenso</vt:lpstr>
      <vt:lpstr>Ubicación desde donde se hizo más publicacione</vt:lpstr>
      <vt:lpstr>Cantidad de Tweets que se hicieron en las ubicaciones</vt:lpstr>
      <vt:lpstr>Revisión con respecto a la capital</vt:lpstr>
      <vt:lpstr>Pulso político para las provincias del Ecuador</vt:lpstr>
      <vt:lpstr>Pulso Político para las Provincias del Ecuador</vt:lpstr>
      <vt:lpstr>Provincias, ciudades y países.</vt:lpstr>
      <vt:lpstr>Publicaciones en los países </vt:lpstr>
      <vt:lpstr>Hashtag </vt:lpstr>
      <vt:lpstr>Empresas y personas</vt:lpstr>
      <vt:lpstr>Candidatos mas mencionados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Video juegos por países</vt:lpstr>
      <vt:lpstr>Es una herramienta de visualización de datos potente utilizada en el  área de la Inteligencia de negocios. Es simple y a la vez muy relevante: ayudar a las personas y  empresas a ver y comprender todos sus datos.</vt:lpstr>
      <vt:lpstr>Visualizaciones de los datos sobre video juegos por países (Visualizacion Tableu Public)</vt:lpstr>
      <vt:lpstr>Visualizaciones de los datos sobre video juegos por países (Visualización Tableu Public)</vt:lpstr>
      <vt:lpstr>Visualizaciones de los datos sobre video juegos por países (Visualización PowerBI)</vt:lpstr>
      <vt:lpstr>Desafíos y Problemas</vt:lpstr>
      <vt:lpstr>Conclusiones y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de Análisis de Desarrollo</dc:title>
  <dc:creator>JONATHAN EFRAIN ALQUINGA CAJAMARCA</dc:creator>
  <cp:lastModifiedBy>GUILLERMO ALEXANDER RIVERA GUERRERO</cp:lastModifiedBy>
  <cp:revision>3</cp:revision>
  <dcterms:created xsi:type="dcterms:W3CDTF">2021-03-19T17:55:56Z</dcterms:created>
  <dcterms:modified xsi:type="dcterms:W3CDTF">2021-03-19T19:10:16Z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2021-03-19T00:00:00Z</vt:filetime>
  </property>
  <property fmtid="{D5CDD505-2E9C-101B-9397-08002B2CF9AE}" pid="5" name="ContentTypeId">
    <vt:lpwstr>0x010100758984FC65D3AA41A46E8AA0449C3FAB</vt:lpwstr>
  </property>
</Properties>
</file>